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9" r:id="rId1"/>
  </p:sldMasterIdLst>
  <p:notesMasterIdLst>
    <p:notesMasterId r:id="rId109"/>
  </p:notesMasterIdLst>
  <p:handoutMasterIdLst>
    <p:handoutMasterId r:id="rId110"/>
  </p:handoutMasterIdLst>
  <p:sldIdLst>
    <p:sldId id="389" r:id="rId2"/>
    <p:sldId id="447" r:id="rId3"/>
    <p:sldId id="262" r:id="rId4"/>
    <p:sldId id="432" r:id="rId5"/>
    <p:sldId id="477" r:id="rId6"/>
    <p:sldId id="392" r:id="rId7"/>
    <p:sldId id="431" r:id="rId8"/>
    <p:sldId id="429" r:id="rId9"/>
    <p:sldId id="393" r:id="rId10"/>
    <p:sldId id="394" r:id="rId11"/>
    <p:sldId id="458" r:id="rId12"/>
    <p:sldId id="448" r:id="rId13"/>
    <p:sldId id="374" r:id="rId14"/>
    <p:sldId id="449" r:id="rId15"/>
    <p:sldId id="459" r:id="rId16"/>
    <p:sldId id="460" r:id="rId17"/>
    <p:sldId id="469" r:id="rId18"/>
    <p:sldId id="437" r:id="rId19"/>
    <p:sldId id="438" r:id="rId20"/>
    <p:sldId id="435" r:id="rId21"/>
    <p:sldId id="436" r:id="rId22"/>
    <p:sldId id="380" r:id="rId23"/>
    <p:sldId id="384" r:id="rId24"/>
    <p:sldId id="441" r:id="rId25"/>
    <p:sldId id="381" r:id="rId26"/>
    <p:sldId id="398" r:id="rId27"/>
    <p:sldId id="440" r:id="rId28"/>
    <p:sldId id="442" r:id="rId29"/>
    <p:sldId id="446" r:id="rId30"/>
    <p:sldId id="443" r:id="rId31"/>
    <p:sldId id="444" r:id="rId32"/>
    <p:sldId id="445" r:id="rId33"/>
    <p:sldId id="397" r:id="rId34"/>
    <p:sldId id="385" r:id="rId35"/>
    <p:sldId id="402" r:id="rId36"/>
    <p:sldId id="400" r:id="rId37"/>
    <p:sldId id="462" r:id="rId38"/>
    <p:sldId id="463" r:id="rId39"/>
    <p:sldId id="464" r:id="rId40"/>
    <p:sldId id="465" r:id="rId41"/>
    <p:sldId id="466" r:id="rId42"/>
    <p:sldId id="467" r:id="rId43"/>
    <p:sldId id="468" r:id="rId44"/>
    <p:sldId id="478" r:id="rId45"/>
    <p:sldId id="491" r:id="rId46"/>
    <p:sldId id="479" r:id="rId47"/>
    <p:sldId id="492" r:id="rId48"/>
    <p:sldId id="480" r:id="rId49"/>
    <p:sldId id="282" r:id="rId50"/>
    <p:sldId id="281" r:id="rId51"/>
    <p:sldId id="401" r:id="rId52"/>
    <p:sldId id="405" r:id="rId53"/>
    <p:sldId id="404" r:id="rId54"/>
    <p:sldId id="360" r:id="rId55"/>
    <p:sldId id="406" r:id="rId56"/>
    <p:sldId id="310" r:id="rId57"/>
    <p:sldId id="312" r:id="rId58"/>
    <p:sldId id="314" r:id="rId59"/>
    <p:sldId id="311" r:id="rId60"/>
    <p:sldId id="313" r:id="rId61"/>
    <p:sldId id="347" r:id="rId62"/>
    <p:sldId id="349" r:id="rId63"/>
    <p:sldId id="339" r:id="rId64"/>
    <p:sldId id="338" r:id="rId65"/>
    <p:sldId id="412" r:id="rId66"/>
    <p:sldId id="342" r:id="rId67"/>
    <p:sldId id="481" r:id="rId68"/>
    <p:sldId id="482" r:id="rId69"/>
    <p:sldId id="483" r:id="rId70"/>
    <p:sldId id="484" r:id="rId71"/>
    <p:sldId id="344" r:id="rId72"/>
    <p:sldId id="415" r:id="rId73"/>
    <p:sldId id="416" r:id="rId74"/>
    <p:sldId id="417" r:id="rId75"/>
    <p:sldId id="422" r:id="rId76"/>
    <p:sldId id="420" r:id="rId77"/>
    <p:sldId id="425" r:id="rId78"/>
    <p:sldId id="284" r:id="rId79"/>
    <p:sldId id="285" r:id="rId80"/>
    <p:sldId id="428" r:id="rId81"/>
    <p:sldId id="426" r:id="rId82"/>
    <p:sldId id="427" r:id="rId83"/>
    <p:sldId id="343" r:id="rId84"/>
    <p:sldId id="473" r:id="rId85"/>
    <p:sldId id="474" r:id="rId86"/>
    <p:sldId id="408" r:id="rId87"/>
    <p:sldId id="476" r:id="rId88"/>
    <p:sldId id="395" r:id="rId89"/>
    <p:sldId id="470" r:id="rId90"/>
    <p:sldId id="471" r:id="rId91"/>
    <p:sldId id="472" r:id="rId92"/>
    <p:sldId id="407" r:id="rId93"/>
    <p:sldId id="485" r:id="rId94"/>
    <p:sldId id="486" r:id="rId95"/>
    <p:sldId id="487" r:id="rId96"/>
    <p:sldId id="488" r:id="rId97"/>
    <p:sldId id="489" r:id="rId98"/>
    <p:sldId id="490" r:id="rId99"/>
    <p:sldId id="396" r:id="rId100"/>
    <p:sldId id="451" r:id="rId101"/>
    <p:sldId id="452" r:id="rId102"/>
    <p:sldId id="453" r:id="rId103"/>
    <p:sldId id="454" r:id="rId104"/>
    <p:sldId id="455" r:id="rId105"/>
    <p:sldId id="456" r:id="rId106"/>
    <p:sldId id="457" r:id="rId107"/>
    <p:sldId id="387" r:id="rId108"/>
  </p:sldIdLst>
  <p:sldSz cx="9144000" cy="6858000" type="screen4x3"/>
  <p:notesSz cx="7315200" cy="96012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ncroft Thomas" initials="BET" lastIdx="3" clrIdx="0"/>
  <p:cmAuthor id="1" name="Tishawah  Pitter" initials="T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FF"/>
    <a:srgbClr val="453A86"/>
    <a:srgbClr val="00FFCC"/>
    <a:srgbClr val="00CC99"/>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84946" autoAdjust="0"/>
  </p:normalViewPr>
  <p:slideViewPr>
    <p:cSldViewPr snapToGrid="0">
      <p:cViewPr varScale="1">
        <p:scale>
          <a:sx n="61" d="100"/>
          <a:sy n="61" d="100"/>
        </p:scale>
        <p:origin x="-3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5T10:00:42.629" idx="2">
    <p:pos x="3384" y="982"/>
    <p:text>Add purpose of regular standards too</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02-05T13:00:16.213" idx="2">
    <p:pos x="2230" y="297"/>
    <p:text>DEPENDING ON TIME REMAINING</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3FE5E5F-1958-45B2-9C97-EF8D6441BFA0}" type="datetimeFigureOut">
              <a:rPr lang="en-US" smtClean="0"/>
              <a:pPr/>
              <a:t>10/2/2017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304A58F-EAE3-45EC-A72D-60DA46EC9198}" type="slidenum">
              <a:rPr lang="en-US" smtClean="0"/>
              <a:pPr/>
              <a:t>‹#›</a:t>
            </a:fld>
            <a:endParaRPr lang="en-US"/>
          </a:p>
        </p:txBody>
      </p:sp>
    </p:spTree>
    <p:extLst>
      <p:ext uri="{BB962C8B-B14F-4D97-AF65-F5344CB8AC3E}">
        <p14:creationId xmlns:p14="http://schemas.microsoft.com/office/powerpoint/2010/main" xmlns="" val="2804169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nSpc>
                <a:spcPct val="100000"/>
              </a:lnSpc>
              <a:spcBef>
                <a:spcPct val="0"/>
              </a:spcBef>
              <a:defRPr sz="1300"/>
            </a:lvl1pPr>
          </a:lstStyle>
          <a:p>
            <a:endParaRPr lang="en-US"/>
          </a:p>
        </p:txBody>
      </p:sp>
      <p:sp>
        <p:nvSpPr>
          <p:cNvPr id="6144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lnSpc>
                <a:spcPct val="100000"/>
              </a:lnSpc>
              <a:spcBef>
                <a:spcPct val="0"/>
              </a:spcBef>
              <a:defRPr sz="1300"/>
            </a:lvl1pPr>
          </a:lstStyle>
          <a:p>
            <a:endParaRPr lang="en-US"/>
          </a:p>
        </p:txBody>
      </p:sp>
      <p:sp>
        <p:nvSpPr>
          <p:cNvPr id="614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nSpc>
                <a:spcPct val="100000"/>
              </a:lnSpc>
              <a:spcBef>
                <a:spcPct val="0"/>
              </a:spcBef>
              <a:defRPr sz="1300"/>
            </a:lvl1pPr>
          </a:lstStyle>
          <a:p>
            <a:endParaRPr lang="en-US"/>
          </a:p>
        </p:txBody>
      </p:sp>
      <p:sp>
        <p:nvSpPr>
          <p:cNvPr id="6144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lnSpc>
                <a:spcPct val="100000"/>
              </a:lnSpc>
              <a:spcBef>
                <a:spcPct val="0"/>
              </a:spcBef>
              <a:defRPr sz="1300"/>
            </a:lvl1pPr>
          </a:lstStyle>
          <a:p>
            <a:fld id="{FFAF89CF-0151-4082-8C9B-BFDBBDD4D8FB}" type="slidenum">
              <a:rPr lang="en-US"/>
              <a:pPr/>
              <a:t>‹#›</a:t>
            </a:fld>
            <a:endParaRPr lang="en-US"/>
          </a:p>
        </p:txBody>
      </p:sp>
    </p:spTree>
    <p:extLst>
      <p:ext uri="{BB962C8B-B14F-4D97-AF65-F5344CB8AC3E}">
        <p14:creationId xmlns:p14="http://schemas.microsoft.com/office/powerpoint/2010/main" xmlns="" val="404547919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25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sz="1300" b="1" dirty="0" smtClean="0">
                <a:latin typeface="Book Antiqua" pitchFamily="18" charset="0"/>
              </a:rPr>
              <a:t>Security </a:t>
            </a:r>
            <a:r>
              <a:rPr lang="en-GB" sz="1300" dirty="0" smtClean="0">
                <a:latin typeface="Book Antiqua" pitchFamily="18" charset="0"/>
              </a:rPr>
              <a:t>- ensuring that systems are protected against unauthorized access (both physical and logical).</a:t>
            </a:r>
            <a:endParaRPr lang="en-US" sz="1300" dirty="0" smtClean="0">
              <a:latin typeface="Book Antiqua" pitchFamily="18" charset="0"/>
            </a:endParaRPr>
          </a:p>
          <a:p>
            <a:pPr lvl="0"/>
            <a:r>
              <a:rPr lang="en-GB" sz="1300" b="1" dirty="0" smtClean="0">
                <a:latin typeface="Book Antiqua" pitchFamily="18" charset="0"/>
              </a:rPr>
              <a:t>Availability </a:t>
            </a:r>
            <a:r>
              <a:rPr lang="en-GB" sz="1300" dirty="0" smtClean="0">
                <a:latin typeface="Book Antiqua" pitchFamily="18" charset="0"/>
              </a:rPr>
              <a:t>- ensuring that systems are available for operation and use as committed or agreed.</a:t>
            </a:r>
            <a:endParaRPr lang="en-US" sz="1300" dirty="0" smtClean="0">
              <a:latin typeface="Book Antiqua" pitchFamily="18" charset="0"/>
            </a:endParaRPr>
          </a:p>
          <a:p>
            <a:pPr lvl="0"/>
            <a:r>
              <a:rPr lang="en-GB" sz="1500" b="1" dirty="0" smtClean="0">
                <a:latin typeface="Book Antiqua" pitchFamily="18" charset="0"/>
              </a:rPr>
              <a:t>Processing integrity </a:t>
            </a:r>
            <a:r>
              <a:rPr lang="en-GB" sz="1300" dirty="0" smtClean="0">
                <a:latin typeface="Book Antiqua" pitchFamily="18" charset="0"/>
              </a:rPr>
              <a:t>- ensuring that systems processing is complete, accurate, timely, and authorized.</a:t>
            </a:r>
            <a:endParaRPr lang="en-US" sz="1300" dirty="0" smtClean="0">
              <a:latin typeface="Book Antiqua" pitchFamily="18" charset="0"/>
            </a:endParaRPr>
          </a:p>
          <a:p>
            <a:pPr lvl="0"/>
            <a:r>
              <a:rPr lang="en-GB" sz="1300" b="1" dirty="0" smtClean="0">
                <a:latin typeface="Book Antiqua" pitchFamily="18" charset="0"/>
              </a:rPr>
              <a:t>Confidentiality</a:t>
            </a:r>
            <a:r>
              <a:rPr lang="en-GB" sz="1300" dirty="0" smtClean="0">
                <a:latin typeface="Book Antiqua" pitchFamily="18" charset="0"/>
              </a:rPr>
              <a:t> - ensuring that Information that is designated as confidential is protected as committed or agreed.</a:t>
            </a:r>
            <a:endParaRPr lang="en-US" sz="1300" dirty="0" smtClean="0">
              <a:latin typeface="Book Antiqua" pitchFamily="18" charset="0"/>
            </a:endParaRPr>
          </a:p>
          <a:p>
            <a:pPr lvl="0"/>
            <a:r>
              <a:rPr lang="en-GB" sz="1300" b="1" dirty="0" smtClean="0">
                <a:latin typeface="Book Antiqua" pitchFamily="18" charset="0"/>
              </a:rPr>
              <a:t>Privacy</a:t>
            </a:r>
            <a:r>
              <a:rPr lang="en-GB" sz="1300" dirty="0" smtClean="0">
                <a:latin typeface="Book Antiqua" pitchFamily="18" charset="0"/>
              </a:rPr>
              <a:t> - ensuring that personal information is collected, used, retained, and disclosed in conformity with the commitments in the entity’s privacy notice, any relevant legislation and the wider ‘Privacy Principles’ issued by the AICPA/CICA </a:t>
            </a:r>
            <a:endParaRPr lang="en-US" sz="1300" dirty="0" smtClean="0">
              <a:latin typeface="Book Antiqua" pitchFamily="18" charset="0"/>
            </a:endParaRPr>
          </a:p>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26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latin typeface="Book Antiqua" pitchFamily="18" charset="0"/>
              </a:rPr>
              <a:t>While the information criteria for IT and business above can be useful as a general method for defining the organization's business requirements, COBIT also defines generic business and IT goals to establish business requirements and develop the metrics that allow measurement against these goals. </a:t>
            </a:r>
            <a:endParaRPr lang="en-US" sz="1300" b="1" dirty="0" smtClean="0">
              <a:latin typeface="Book Antiqua" pitchFamily="18" charset="0"/>
            </a:endParaRPr>
          </a:p>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50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53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54</a:t>
            </a:fld>
            <a:endParaRPr lang="en-US"/>
          </a:p>
        </p:txBody>
      </p:sp>
    </p:spTree>
    <p:extLst>
      <p:ext uri="{BB962C8B-B14F-4D97-AF65-F5344CB8AC3E}">
        <p14:creationId xmlns:p14="http://schemas.microsoft.com/office/powerpoint/2010/main" xmlns="" val="2450653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56</a:t>
            </a:fld>
            <a:endParaRPr lang="en-US"/>
          </a:p>
        </p:txBody>
      </p:sp>
    </p:spTree>
    <p:extLst>
      <p:ext uri="{BB962C8B-B14F-4D97-AF65-F5344CB8AC3E}">
        <p14:creationId xmlns:p14="http://schemas.microsoft.com/office/powerpoint/2010/main" xmlns="" val="3488425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57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58</a:t>
            </a:fld>
            <a:endParaRPr lang="en-US"/>
          </a:p>
        </p:txBody>
      </p:sp>
    </p:spTree>
    <p:extLst>
      <p:ext uri="{BB962C8B-B14F-4D97-AF65-F5344CB8AC3E}">
        <p14:creationId xmlns:p14="http://schemas.microsoft.com/office/powerpoint/2010/main" xmlns="" val="94953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pPr defTabSz="966612">
              <a:buFontTx/>
              <a:buChar char="•"/>
              <a:defRPr/>
            </a:pPr>
            <a:r>
              <a:rPr lang="en-GB" sz="1300" dirty="0" smtClean="0">
                <a:latin typeface="Book Antiqua" pitchFamily="18" charset="0"/>
              </a:rPr>
              <a:t>At the end of this module participants should be able to :</a:t>
            </a:r>
          </a:p>
          <a:p>
            <a:pPr>
              <a:buFontTx/>
              <a:buChar char="•"/>
            </a:pPr>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59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61</a:t>
            </a:fld>
            <a:endParaRPr lang="en-US"/>
          </a:p>
        </p:txBody>
      </p:sp>
    </p:spTree>
    <p:extLst>
      <p:ext uri="{BB962C8B-B14F-4D97-AF65-F5344CB8AC3E}">
        <p14:creationId xmlns:p14="http://schemas.microsoft.com/office/powerpoint/2010/main" xmlns="" val="3507205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62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64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29" dirty="0" smtClean="0"/>
              <a:t>Now a Holistic Framework</a:t>
            </a:r>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65</a:t>
            </a:fld>
            <a:endParaRPr lang="en-US"/>
          </a:p>
        </p:txBody>
      </p:sp>
    </p:spTree>
    <p:extLst>
      <p:ext uri="{BB962C8B-B14F-4D97-AF65-F5344CB8AC3E}">
        <p14:creationId xmlns:p14="http://schemas.microsoft.com/office/powerpoint/2010/main" xmlns="" val="300231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984" indent="-289984" fontAlgn="auto">
              <a:lnSpc>
                <a:spcPct val="90000"/>
              </a:lnSpc>
              <a:spcAft>
                <a:spcPct val="10000"/>
              </a:spcAft>
              <a:buClr>
                <a:schemeClr val="accent3"/>
              </a:buClr>
              <a:buFont typeface="Wingdings 2"/>
              <a:buChar char=""/>
              <a:defRPr/>
            </a:pPr>
            <a:r>
              <a:rPr lang="en-GB" sz="3000" dirty="0" smtClean="0">
                <a:latin typeface="Times New Roman" pitchFamily="18" charset="0"/>
                <a:cs typeface="Times New Roman" pitchFamily="18" charset="0"/>
              </a:rPr>
              <a:t>What sort of framework is COBIT?</a:t>
            </a:r>
          </a:p>
          <a:p>
            <a:pPr marL="676629" lvl="1"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An IT audit and control framework?</a:t>
            </a:r>
          </a:p>
          <a:p>
            <a:pPr lvl="2"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COBIT (1996) and COBIT 2</a:t>
            </a:r>
            <a:r>
              <a:rPr lang="en-GB" sz="3000" baseline="30000" dirty="0" smtClean="0">
                <a:latin typeface="Times New Roman" pitchFamily="18" charset="0"/>
                <a:cs typeface="Times New Roman" pitchFamily="18" charset="0"/>
              </a:rPr>
              <a:t>nd</a:t>
            </a:r>
            <a:r>
              <a:rPr lang="en-GB" sz="3000" dirty="0" smtClean="0">
                <a:latin typeface="Times New Roman" pitchFamily="18" charset="0"/>
                <a:cs typeface="Times New Roman" pitchFamily="18" charset="0"/>
              </a:rPr>
              <a:t> Edition (1998)</a:t>
            </a:r>
          </a:p>
          <a:p>
            <a:pPr lvl="2"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Focus on Control Objectives</a:t>
            </a:r>
          </a:p>
          <a:p>
            <a:pPr marL="676629" lvl="1"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An IT management framework?</a:t>
            </a:r>
          </a:p>
          <a:p>
            <a:pPr lvl="2"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COBIT 3</a:t>
            </a:r>
            <a:r>
              <a:rPr lang="en-GB" sz="3000" baseline="30000" dirty="0" smtClean="0">
                <a:latin typeface="Times New Roman" pitchFamily="18" charset="0"/>
                <a:cs typeface="Times New Roman" pitchFamily="18" charset="0"/>
              </a:rPr>
              <a:t>rd</a:t>
            </a:r>
            <a:r>
              <a:rPr lang="en-GB" sz="3000" dirty="0" smtClean="0">
                <a:latin typeface="Times New Roman" pitchFamily="18" charset="0"/>
                <a:cs typeface="Times New Roman" pitchFamily="18" charset="0"/>
              </a:rPr>
              <a:t> Edition (2000)</a:t>
            </a:r>
          </a:p>
          <a:p>
            <a:pPr lvl="2"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Management Guidelines added</a:t>
            </a:r>
          </a:p>
          <a:p>
            <a:pPr marL="676629" lvl="1"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An IT governance framework?</a:t>
            </a:r>
          </a:p>
          <a:p>
            <a:pPr lvl="2"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COBIT 4.0 (2005) and COBIT 4.1 (2007)</a:t>
            </a:r>
          </a:p>
          <a:p>
            <a:pPr lvl="2"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Governance and compliance processes added</a:t>
            </a:r>
          </a:p>
          <a:p>
            <a:pPr lvl="2" indent="-260985" fontAlgn="auto">
              <a:lnSpc>
                <a:spcPct val="90000"/>
              </a:lnSpc>
              <a:spcAft>
                <a:spcPct val="10000"/>
              </a:spcAft>
              <a:buFont typeface="Wingdings 2"/>
              <a:buChar char=""/>
              <a:defRPr/>
            </a:pPr>
            <a:r>
              <a:rPr lang="en-GB" sz="3000" dirty="0" smtClean="0">
                <a:latin typeface="Times New Roman" pitchFamily="18" charset="0"/>
                <a:cs typeface="Times New Roman" pitchFamily="18" charset="0"/>
              </a:rPr>
              <a:t>Assurance processes removed</a:t>
            </a:r>
          </a:p>
          <a:p>
            <a:pPr marL="289984" indent="-289984" fontAlgn="auto">
              <a:lnSpc>
                <a:spcPct val="90000"/>
              </a:lnSpc>
              <a:spcAft>
                <a:spcPct val="10000"/>
              </a:spcAft>
              <a:buClr>
                <a:schemeClr val="accent3"/>
              </a:buClr>
              <a:buFont typeface="Wingdings 2"/>
              <a:buChar char=""/>
              <a:defRPr/>
            </a:pPr>
            <a:r>
              <a:rPr lang="en-GB" sz="3000" dirty="0" smtClean="0">
                <a:latin typeface="Times New Roman" pitchFamily="18" charset="0"/>
                <a:cs typeface="Times New Roman" pitchFamily="18" charset="0"/>
              </a:rPr>
              <a:t>BUT what is the difference between governance and management?</a:t>
            </a:r>
          </a:p>
          <a:p>
            <a:pPr lvl="2" indent="-260985" fontAlgn="auto">
              <a:lnSpc>
                <a:spcPct val="90000"/>
              </a:lnSpc>
              <a:spcAft>
                <a:spcPct val="10000"/>
              </a:spcAft>
              <a:buFont typeface="Wingdings 2"/>
              <a:buChar char=""/>
              <a:defRPr/>
            </a:pPr>
            <a:endParaRPr lang="en-GB" sz="2100" dirty="0" smtClean="0"/>
          </a:p>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66</a:t>
            </a:fld>
            <a:endParaRPr lang="en-US"/>
          </a:p>
        </p:txBody>
      </p:sp>
    </p:spTree>
    <p:extLst>
      <p:ext uri="{BB962C8B-B14F-4D97-AF65-F5344CB8AC3E}">
        <p14:creationId xmlns:p14="http://schemas.microsoft.com/office/powerpoint/2010/main" xmlns="" val="4124286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72</a:t>
            </a:fld>
            <a:endParaRPr lang="en-US"/>
          </a:p>
        </p:txBody>
      </p:sp>
    </p:spTree>
    <p:extLst>
      <p:ext uri="{BB962C8B-B14F-4D97-AF65-F5344CB8AC3E}">
        <p14:creationId xmlns:p14="http://schemas.microsoft.com/office/powerpoint/2010/main" xmlns="" val="2237247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Aft>
                <a:spcPct val="10000"/>
              </a:spcAft>
            </a:pPr>
            <a:r>
              <a:rPr lang="en-GB" altLang="en-US" dirty="0" smtClean="0">
                <a:latin typeface="Times New Roman" pitchFamily="18" charset="0"/>
                <a:cs typeface="Times New Roman" pitchFamily="18" charset="0"/>
              </a:rPr>
              <a:t>The goals cascade is not ‘new’ to COBIT.</a:t>
            </a:r>
          </a:p>
          <a:p>
            <a:pPr eaLnBrk="1" hangingPunct="1">
              <a:lnSpc>
                <a:spcPct val="90000"/>
              </a:lnSpc>
              <a:spcAft>
                <a:spcPct val="10000"/>
              </a:spcAft>
            </a:pPr>
            <a:r>
              <a:rPr lang="en-GB" altLang="en-US" dirty="0" smtClean="0">
                <a:latin typeface="Times New Roman" pitchFamily="18" charset="0"/>
                <a:cs typeface="Times New Roman" pitchFamily="18" charset="0"/>
              </a:rPr>
              <a:t>It was introduced in COBIT 4.0 in 2005.</a:t>
            </a:r>
          </a:p>
          <a:p>
            <a:pPr eaLnBrk="1" hangingPunct="1">
              <a:lnSpc>
                <a:spcPct val="90000"/>
              </a:lnSpc>
              <a:spcAft>
                <a:spcPct val="10000"/>
              </a:spcAft>
            </a:pPr>
            <a:r>
              <a:rPr lang="en-GB" altLang="en-US" dirty="0" smtClean="0">
                <a:latin typeface="Times New Roman" pitchFamily="18" charset="0"/>
                <a:cs typeface="Times New Roman" pitchFamily="18" charset="0"/>
              </a:rPr>
              <a:t>Those COBIT users who have applied the thinking to their enterprises have found value.</a:t>
            </a:r>
          </a:p>
          <a:p>
            <a:pPr eaLnBrk="1" hangingPunct="1">
              <a:lnSpc>
                <a:spcPct val="90000"/>
              </a:lnSpc>
              <a:spcAft>
                <a:spcPct val="10000"/>
              </a:spcAft>
            </a:pPr>
            <a:r>
              <a:rPr lang="en-GB" altLang="en-US" dirty="0" smtClean="0">
                <a:latin typeface="Times New Roman" pitchFamily="18" charset="0"/>
                <a:cs typeface="Times New Roman" pitchFamily="18" charset="0"/>
              </a:rPr>
              <a:t>BUT not everyone has recognized this value.</a:t>
            </a:r>
          </a:p>
          <a:p>
            <a:pPr eaLnBrk="1" hangingPunct="1">
              <a:lnSpc>
                <a:spcPct val="90000"/>
              </a:lnSpc>
              <a:spcAft>
                <a:spcPct val="10000"/>
              </a:spcAft>
            </a:pPr>
            <a:r>
              <a:rPr lang="en-GB" altLang="en-US" dirty="0" smtClean="0">
                <a:latin typeface="Times New Roman" pitchFamily="18" charset="0"/>
                <a:cs typeface="Times New Roman" pitchFamily="18" charset="0"/>
              </a:rPr>
              <a:t>The goals cascade supports the COBIT 5 stakeholder needs principle that is fundamental to COBIT and has therefore been made prominent early in the COBIT 5 guidance.</a:t>
            </a:r>
          </a:p>
          <a:p>
            <a:pPr eaLnBrk="1" hangingPunct="1">
              <a:lnSpc>
                <a:spcPct val="90000"/>
              </a:lnSpc>
              <a:spcAft>
                <a:spcPct val="10000"/>
              </a:spcAft>
            </a:pPr>
            <a:r>
              <a:rPr lang="en-GB" altLang="en-US" dirty="0" smtClean="0">
                <a:latin typeface="Times New Roman" pitchFamily="18" charset="0"/>
                <a:cs typeface="Times New Roman" pitchFamily="18" charset="0"/>
              </a:rPr>
              <a:t>The goals cascade has been revisited and updated for the COBIT 5 release</a:t>
            </a:r>
            <a:endParaRPr lang="en-US" altLang="en-US" dirty="0" smtClean="0"/>
          </a:p>
        </p:txBody>
      </p:sp>
      <p:sp>
        <p:nvSpPr>
          <p:cNvPr id="5" name="Slide Number Placeholder 4"/>
          <p:cNvSpPr>
            <a:spLocks noGrp="1"/>
          </p:cNvSpPr>
          <p:nvPr>
            <p:ph type="sldNum" sz="quarter" idx="10"/>
          </p:nvPr>
        </p:nvSpPr>
        <p:spPr/>
        <p:txBody>
          <a:bodyPr/>
          <a:lstStyle/>
          <a:p>
            <a:fld id="{FFAF89CF-0151-4082-8C9B-BFDBBDD4D8FB}" type="slidenum">
              <a:rPr lang="en-US" smtClean="0"/>
              <a:pPr/>
              <a:t>73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
        <p:nvSpPr>
          <p:cNvPr id="5" name="Slide Number Placeholder 4"/>
          <p:cNvSpPr>
            <a:spLocks noGrp="1"/>
          </p:cNvSpPr>
          <p:nvPr>
            <p:ph type="sldNum" sz="quarter" idx="10"/>
          </p:nvPr>
        </p:nvSpPr>
        <p:spPr/>
        <p:txBody>
          <a:bodyPr/>
          <a:lstStyle/>
          <a:p>
            <a:fld id="{FFAF89CF-0151-4082-8C9B-BFDBBDD4D8FB}" type="slidenum">
              <a:rPr lang="en-US" smtClean="0"/>
              <a:pPr/>
              <a:t>74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smtClean="0"/>
          </a:p>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75</a:t>
            </a:fld>
            <a:endParaRPr lang="en-US"/>
          </a:p>
        </p:txBody>
      </p:sp>
    </p:spTree>
    <p:extLst>
      <p:ext uri="{BB962C8B-B14F-4D97-AF65-F5344CB8AC3E}">
        <p14:creationId xmlns:p14="http://schemas.microsoft.com/office/powerpoint/2010/main" xmlns="" val="17029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F89CF-0151-4082-8C9B-BFDBBDD4D8FB}" type="slidenum">
              <a:rPr lang="en-US" smtClean="0"/>
              <a:pPr/>
              <a:t>4</a:t>
            </a:fld>
            <a:endParaRPr lang="en-US" dirty="0"/>
          </a:p>
        </p:txBody>
      </p:sp>
    </p:spTree>
    <p:extLst>
      <p:ext uri="{BB962C8B-B14F-4D97-AF65-F5344CB8AC3E}">
        <p14:creationId xmlns:p14="http://schemas.microsoft.com/office/powerpoint/2010/main" xmlns="" val="2071513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b="1" dirty="0" smtClean="0">
                <a:latin typeface="Times New Roman" pitchFamily="18" charset="0"/>
                <a:cs typeface="Times New Roman" pitchFamily="18" charset="0"/>
              </a:rPr>
              <a:t>Governance</a:t>
            </a:r>
            <a:r>
              <a:rPr lang="en-GB" altLang="en-US" dirty="0" smtClean="0">
                <a:latin typeface="Times New Roman" pitchFamily="18" charset="0"/>
                <a:cs typeface="Times New Roman" pitchFamily="18" charset="0"/>
              </a:rPr>
              <a:t> ensures that stakeholder needs, conditions and options are </a:t>
            </a:r>
            <a:r>
              <a:rPr lang="en-GB" altLang="en-US" b="1" dirty="0" smtClean="0">
                <a:latin typeface="Times New Roman" pitchFamily="18" charset="0"/>
                <a:cs typeface="Times New Roman" pitchFamily="18" charset="0"/>
              </a:rPr>
              <a:t>evaluated</a:t>
            </a:r>
            <a:r>
              <a:rPr lang="en-GB" altLang="en-US" dirty="0" smtClean="0">
                <a:latin typeface="Times New Roman" pitchFamily="18" charset="0"/>
                <a:cs typeface="Times New Roman" pitchFamily="18" charset="0"/>
              </a:rPr>
              <a:t> to determine balanced, agreed-on enterprise objectives to be achieved; setting </a:t>
            </a:r>
            <a:r>
              <a:rPr lang="en-GB" altLang="en-US" b="1" dirty="0" smtClean="0">
                <a:latin typeface="Times New Roman" pitchFamily="18" charset="0"/>
                <a:cs typeface="Times New Roman" pitchFamily="18" charset="0"/>
              </a:rPr>
              <a:t>direction</a:t>
            </a:r>
            <a:r>
              <a:rPr lang="en-GB" altLang="en-US" dirty="0" smtClean="0">
                <a:latin typeface="Times New Roman" pitchFamily="18" charset="0"/>
                <a:cs typeface="Times New Roman" pitchFamily="18" charset="0"/>
              </a:rPr>
              <a:t> through prioritisation and decision making; and </a:t>
            </a:r>
            <a:r>
              <a:rPr lang="en-GB" altLang="en-US" b="1" dirty="0" smtClean="0">
                <a:latin typeface="Times New Roman" pitchFamily="18" charset="0"/>
                <a:cs typeface="Times New Roman" pitchFamily="18" charset="0"/>
              </a:rPr>
              <a:t>monitoring</a:t>
            </a:r>
            <a:r>
              <a:rPr lang="en-GB" altLang="en-US" dirty="0" smtClean="0">
                <a:latin typeface="Times New Roman" pitchFamily="18" charset="0"/>
                <a:cs typeface="Times New Roman" pitchFamily="18" charset="0"/>
              </a:rPr>
              <a:t> performance and compliance against </a:t>
            </a:r>
            <a:r>
              <a:rPr lang="en-US" altLang="en-US" dirty="0" smtClean="0">
                <a:latin typeface="Times New Roman" pitchFamily="18" charset="0"/>
                <a:cs typeface="Times New Roman" pitchFamily="18" charset="0"/>
              </a:rPr>
              <a:t>agreed-on direction and objectives</a:t>
            </a:r>
            <a:r>
              <a:rPr lang="en-GB" altLang="en-US" dirty="0" smtClean="0">
                <a:latin typeface="Times New Roman" pitchFamily="18" charset="0"/>
                <a:cs typeface="Times New Roman" pitchFamily="18" charset="0"/>
              </a:rPr>
              <a:t> </a:t>
            </a:r>
            <a:r>
              <a:rPr lang="en-GB" altLang="en-US" b="1" dirty="0" smtClean="0">
                <a:latin typeface="Times New Roman" pitchFamily="18" charset="0"/>
                <a:cs typeface="Times New Roman" pitchFamily="18" charset="0"/>
              </a:rPr>
              <a:t>(EDM).</a:t>
            </a:r>
          </a:p>
          <a:p>
            <a:pPr eaLnBrk="1" hangingPunct="1"/>
            <a:r>
              <a:rPr lang="en-GB" altLang="en-US" b="1" dirty="0" smtClean="0">
                <a:latin typeface="Times New Roman" pitchFamily="18" charset="0"/>
                <a:cs typeface="Times New Roman" pitchFamily="18" charset="0"/>
              </a:rPr>
              <a:t>Management plans, builds, runs </a:t>
            </a:r>
            <a:r>
              <a:rPr lang="en-GB" altLang="en-US" dirty="0" smtClean="0">
                <a:latin typeface="Times New Roman" pitchFamily="18" charset="0"/>
                <a:cs typeface="Times New Roman" pitchFamily="18" charset="0"/>
              </a:rPr>
              <a:t>and </a:t>
            </a:r>
            <a:r>
              <a:rPr lang="en-GB" altLang="en-US" b="1" dirty="0" smtClean="0">
                <a:latin typeface="Times New Roman" pitchFamily="18" charset="0"/>
                <a:cs typeface="Times New Roman" pitchFamily="18" charset="0"/>
              </a:rPr>
              <a:t>monitors</a:t>
            </a:r>
            <a:r>
              <a:rPr lang="en-GB" altLang="en-US" dirty="0" smtClean="0">
                <a:latin typeface="Times New Roman" pitchFamily="18" charset="0"/>
                <a:cs typeface="Times New Roman" pitchFamily="18" charset="0"/>
              </a:rPr>
              <a:t> activities in alignment with the direction set by the governance body to achieve the enterprise objectives </a:t>
            </a:r>
            <a:r>
              <a:rPr lang="en-GB" altLang="en-US" b="1" dirty="0" smtClean="0">
                <a:latin typeface="Times New Roman" pitchFamily="18" charset="0"/>
                <a:cs typeface="Times New Roman" pitchFamily="18" charset="0"/>
              </a:rPr>
              <a:t>(PBRM).</a:t>
            </a:r>
          </a:p>
          <a:p>
            <a:pPr fontAlgn="auto">
              <a:lnSpc>
                <a:spcPct val="90000"/>
              </a:lnSpc>
              <a:spcAft>
                <a:spcPct val="10000"/>
              </a:spcAft>
              <a:buClr>
                <a:schemeClr val="accent3"/>
              </a:buClr>
              <a:defRPr/>
            </a:pPr>
            <a:endParaRPr lang="en-GB" b="1" dirty="0" smtClean="0">
              <a:latin typeface="Times New Roman" pitchFamily="18" charset="0"/>
              <a:cs typeface="Times New Roman" pitchFamily="18" charset="0"/>
            </a:endParaRPr>
          </a:p>
          <a:p>
            <a:pPr fontAlgn="auto">
              <a:lnSpc>
                <a:spcPct val="90000"/>
              </a:lnSpc>
              <a:spcAft>
                <a:spcPct val="10000"/>
              </a:spcAft>
              <a:buClr>
                <a:schemeClr val="accent3"/>
              </a:buClr>
              <a:defRPr/>
            </a:pPr>
            <a:r>
              <a:rPr lang="en-GB" dirty="0" smtClean="0">
                <a:latin typeface="Times New Roman" pitchFamily="18" charset="0"/>
                <a:cs typeface="Times New Roman" pitchFamily="18" charset="0"/>
              </a:rPr>
              <a:t>There are several new and modified processes that reflect current thinking, in particular:</a:t>
            </a: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APO03 Manage enterprise architecture.</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APO04 Manage innovation.</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APO05 Manage portfolio.</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APO06 Manage budget and costs.</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APO08 Manage relationships.</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APO13 Manage security.</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BAI05 Manage organisational change enablement.</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BAI08 Manage knowledge.</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BAI09 Manage assets.</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DSS05 Manage security service.</a:t>
            </a:r>
            <a:endParaRPr lang="en-US" sz="2700" dirty="0" smtClean="0">
              <a:latin typeface="Times New Roman" pitchFamily="18" charset="0"/>
              <a:cs typeface="Times New Roman" pitchFamily="18" charset="0"/>
            </a:endParaRPr>
          </a:p>
          <a:p>
            <a:pPr lvl="2" indent="-260985" fontAlgn="auto">
              <a:spcAft>
                <a:spcPts val="0"/>
              </a:spcAft>
              <a:buFont typeface="Wingdings 2"/>
              <a:buChar char=""/>
              <a:defRPr/>
            </a:pPr>
            <a:r>
              <a:rPr lang="en-GB" sz="2700" dirty="0" smtClean="0">
                <a:latin typeface="Times New Roman" pitchFamily="18" charset="0"/>
                <a:cs typeface="Times New Roman" pitchFamily="18" charset="0"/>
              </a:rPr>
              <a:t>DSS06 Manage business process controls.</a:t>
            </a:r>
            <a:endParaRPr lang="en-US" sz="2700" dirty="0" smtClean="0">
              <a:latin typeface="Times New Roman" pitchFamily="18" charset="0"/>
              <a:cs typeface="Times New Roman" pitchFamily="18" charset="0"/>
            </a:endParaRPr>
          </a:p>
          <a:p>
            <a:pPr eaLnBrk="1" hangingPunct="1"/>
            <a:endParaRPr lang="en-US" altLang="en-US" b="1" dirty="0" smtClean="0">
              <a:latin typeface="Times New Roman" pitchFamily="18" charset="0"/>
              <a:cs typeface="Times New Roman" pitchFamily="18" charset="0"/>
            </a:endParaRPr>
          </a:p>
          <a:p>
            <a:pPr eaLnBrk="1" hangingPunct="1"/>
            <a:endParaRPr lang="en-US" altLang="en-US" dirty="0" smtClean="0"/>
          </a:p>
        </p:txBody>
      </p:sp>
      <p:sp>
        <p:nvSpPr>
          <p:cNvPr id="5" name="Slide Number Placeholder 4"/>
          <p:cNvSpPr>
            <a:spLocks noGrp="1"/>
          </p:cNvSpPr>
          <p:nvPr>
            <p:ph type="sldNum" sz="quarter" idx="10"/>
          </p:nvPr>
        </p:nvSpPr>
        <p:spPr/>
        <p:txBody>
          <a:bodyPr/>
          <a:lstStyle/>
          <a:p>
            <a:fld id="{FFAF89CF-0151-4082-8C9B-BFDBBDD4D8FB}" type="slidenum">
              <a:rPr lang="en-US" smtClean="0"/>
              <a:pPr/>
              <a:t>76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p>
        </p:txBody>
      </p:sp>
      <p:sp>
        <p:nvSpPr>
          <p:cNvPr id="5" name="Slide Number Placeholder 4"/>
          <p:cNvSpPr>
            <a:spLocks noGrp="1"/>
          </p:cNvSpPr>
          <p:nvPr>
            <p:ph type="sldNum" sz="quarter" idx="10"/>
          </p:nvPr>
        </p:nvSpPr>
        <p:spPr/>
        <p:txBody>
          <a:bodyPr/>
          <a:lstStyle/>
          <a:p>
            <a:fld id="{FFAF89CF-0151-4082-8C9B-BFDBBDD4D8FB}" type="slidenum">
              <a:rPr lang="en-US" smtClean="0"/>
              <a:pPr/>
              <a:t>77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80</a:t>
            </a:fld>
            <a:endParaRPr lang="en-US"/>
          </a:p>
        </p:txBody>
      </p:sp>
    </p:spTree>
    <p:extLst>
      <p:ext uri="{BB962C8B-B14F-4D97-AF65-F5344CB8AC3E}">
        <p14:creationId xmlns:p14="http://schemas.microsoft.com/office/powerpoint/2010/main" xmlns="" val="3732361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
        <p:nvSpPr>
          <p:cNvPr id="5" name="Slide Number Placeholder 4"/>
          <p:cNvSpPr>
            <a:spLocks noGrp="1"/>
          </p:cNvSpPr>
          <p:nvPr>
            <p:ph type="sldNum" sz="quarter" idx="10"/>
          </p:nvPr>
        </p:nvSpPr>
        <p:spPr/>
        <p:txBody>
          <a:bodyPr/>
          <a:lstStyle/>
          <a:p>
            <a:fld id="{FFAF89CF-0151-4082-8C9B-BFDBBDD4D8FB}" type="slidenum">
              <a:rPr lang="en-US" smtClean="0"/>
              <a:pPr/>
              <a:t>81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
        <p:nvSpPr>
          <p:cNvPr id="5" name="Slide Number Placeholder 4"/>
          <p:cNvSpPr>
            <a:spLocks noGrp="1"/>
          </p:cNvSpPr>
          <p:nvPr>
            <p:ph type="sldNum" sz="quarter" idx="10"/>
          </p:nvPr>
        </p:nvSpPr>
        <p:spPr/>
        <p:txBody>
          <a:bodyPr/>
          <a:lstStyle/>
          <a:p>
            <a:fld id="{FFAF89CF-0151-4082-8C9B-BFDBBDD4D8FB}" type="slidenum">
              <a:rPr lang="en-US" smtClean="0"/>
              <a:pPr/>
              <a:t>82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ENABLERS</a:t>
            </a:r>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83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This is covered in detail in a later module</a:t>
            </a:r>
          </a:p>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86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r>
              <a:rPr lang="en-GB" sz="1300" dirty="0" smtClean="0">
                <a:latin typeface="Book Antiqua" pitchFamily="18" charset="0"/>
              </a:rPr>
              <a:t>It seeks to improve communications, streamline the request process and help your customers to understand and link the services you provide to business outcomes they care about. Because ITSM is driven both by technology and the huge range of organizational environments in which it operates, it is constantly evolving. </a:t>
            </a:r>
          </a:p>
          <a:p>
            <a:pPr defTabSz="966612"/>
            <a:endParaRPr lang="en-GB" sz="1300" dirty="0" smtClean="0">
              <a:latin typeface="Book Antiqua" pitchFamily="18" charset="0"/>
            </a:endParaRPr>
          </a:p>
          <a:p>
            <a:pPr defTabSz="966612"/>
            <a:r>
              <a:rPr lang="en-GB" sz="1300" dirty="0" smtClean="0">
                <a:latin typeface="Book Antiqua" pitchFamily="18" charset="0"/>
              </a:rPr>
              <a:t>The ITIL framework will be covered in detail in the manual for the INTERMEDIATE level training - Module 11 ‘IT  Service Delivery and Support using ITIL’.</a:t>
            </a:r>
            <a:endParaRPr lang="en-US" sz="1300" dirty="0" smtClean="0">
              <a:latin typeface="Book Antiqua" pitchFamily="18" charset="0"/>
            </a:endParaRPr>
          </a:p>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92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defTabSz="966612">
              <a:buFontTx/>
              <a:buChar char="•"/>
              <a:defRPr/>
            </a:pPr>
            <a:r>
              <a:rPr lang="en-GB" sz="1300" dirty="0" smtClean="0"/>
              <a:t>These guidance documents provide the basis on which auditors are able to evaluate the IS environment. </a:t>
            </a:r>
            <a:endParaRPr lang="en-US" sz="1300" dirty="0" smtClean="0"/>
          </a:p>
          <a:p>
            <a:pPr>
              <a:buFontTx/>
              <a:buChar char="•"/>
            </a:pPr>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r>
              <a:rPr lang="en-GB" sz="1300" dirty="0" smtClean="0"/>
              <a:t>The important point here is that there should be (and is) </a:t>
            </a:r>
            <a:r>
              <a:rPr lang="en-GB" sz="1300" b="1" dirty="0" smtClean="0"/>
              <a:t>no conflict</a:t>
            </a:r>
            <a:r>
              <a:rPr lang="en-GB" sz="1300" dirty="0" smtClean="0"/>
              <a:t> between the ISACA Code of Professional Ethics and any other properly formulated Code of Ethics for audit. Key areas or behaviours remain the same e.g. objectivity, due diligence and professional care, in accordance with professional standards, Maintain the privacy and confidentiality of information, etc.</a:t>
            </a:r>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029" sz="1300" dirty="0" smtClean="0">
                <a:latin typeface="Book Antiqua" pitchFamily="18" charset="0"/>
              </a:rPr>
              <a:t>ISACA sets forth this Code of Professional Ethics to guide the professional and personal conduct of members of the Association and/or its certification holders.</a:t>
            </a:r>
          </a:p>
          <a:p>
            <a:pPr defTabSz="966612">
              <a:defRPr/>
            </a:pPr>
            <a:endParaRPr lang="en-029" sz="1300" dirty="0" smtClean="0">
              <a:latin typeface="Book Antiqua" pitchFamily="18" charset="0"/>
            </a:endParaRPr>
          </a:p>
          <a:p>
            <a:pPr defTabSz="966612">
              <a:defRPr/>
            </a:pPr>
            <a:r>
              <a:rPr lang="en-029" sz="1300" dirty="0" smtClean="0">
                <a:latin typeface="Book Antiqua" pitchFamily="18" charset="0"/>
              </a:rPr>
              <a:t>Failure to comply with this Code of Professional Ethics can result in an investigation into a member’s or certification holder’s conduct and, ultimately, in disciplinary measures. </a:t>
            </a:r>
          </a:p>
          <a:p>
            <a:endParaRPr lang="en-029" b="0" dirty="0">
              <a:latin typeface="Book Antiqua" pitchFamily="18" charset="0"/>
            </a:endParaRPr>
          </a:p>
        </p:txBody>
      </p:sp>
      <p:sp>
        <p:nvSpPr>
          <p:cNvPr id="5" name="Slide Number Placeholder 4"/>
          <p:cNvSpPr>
            <a:spLocks noGrp="1"/>
          </p:cNvSpPr>
          <p:nvPr>
            <p:ph type="sldNum" sz="quarter" idx="10"/>
          </p:nvPr>
        </p:nvSpPr>
        <p:spPr/>
        <p:txBody>
          <a:bodyPr/>
          <a:lstStyle/>
          <a:p>
            <a:fld id="{FFAF89CF-0151-4082-8C9B-BFDBBDD4D8FB}" type="slidenum">
              <a:rPr lang="en-US" smtClean="0"/>
              <a:pPr/>
              <a:t>10</a:t>
            </a:fld>
            <a:endParaRPr lang="en-US"/>
          </a:p>
        </p:txBody>
      </p:sp>
    </p:spTree>
    <p:extLst>
      <p:ext uri="{BB962C8B-B14F-4D97-AF65-F5344CB8AC3E}">
        <p14:creationId xmlns:p14="http://schemas.microsoft.com/office/powerpoint/2010/main" xmlns="" val="51051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13</a:t>
            </a:fld>
            <a:endParaRPr lang="en-US"/>
          </a:p>
        </p:txBody>
      </p:sp>
    </p:spTree>
    <p:extLst>
      <p:ext uri="{BB962C8B-B14F-4D97-AF65-F5344CB8AC3E}">
        <p14:creationId xmlns:p14="http://schemas.microsoft.com/office/powerpoint/2010/main" xmlns="" val="2081217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029"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22</a:t>
            </a:fld>
            <a:endParaRPr lang="en-US" dirty="0"/>
          </a:p>
        </p:txBody>
      </p:sp>
    </p:spTree>
    <p:extLst>
      <p:ext uri="{BB962C8B-B14F-4D97-AF65-F5344CB8AC3E}">
        <p14:creationId xmlns:p14="http://schemas.microsoft.com/office/powerpoint/2010/main" xmlns="" val="239323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Slide Number Placeholder 4"/>
          <p:cNvSpPr>
            <a:spLocks noGrp="1"/>
          </p:cNvSpPr>
          <p:nvPr>
            <p:ph type="sldNum" sz="quarter" idx="10"/>
          </p:nvPr>
        </p:nvSpPr>
        <p:spPr/>
        <p:txBody>
          <a:bodyPr/>
          <a:lstStyle/>
          <a:p>
            <a:fld id="{FFAF89CF-0151-4082-8C9B-BFDBBDD4D8FB}"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029"/>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029"/>
          </a:p>
        </p:txBody>
      </p:sp>
    </p:spTree>
    <p:extLst>
      <p:ext uri="{BB962C8B-B14F-4D97-AF65-F5344CB8AC3E}">
        <p14:creationId xmlns:p14="http://schemas.microsoft.com/office/powerpoint/2010/main" xmlns="" val="103806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Tree>
    <p:extLst>
      <p:ext uri="{BB962C8B-B14F-4D97-AF65-F5344CB8AC3E}">
        <p14:creationId xmlns:p14="http://schemas.microsoft.com/office/powerpoint/2010/main" xmlns="" val="202987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143000"/>
            <a:ext cx="2057400" cy="5516563"/>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381000" y="11430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Tree>
    <p:extLst>
      <p:ext uri="{BB962C8B-B14F-4D97-AF65-F5344CB8AC3E}">
        <p14:creationId xmlns:p14="http://schemas.microsoft.com/office/powerpoint/2010/main" xmlns="" val="140881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Tree>
    <p:extLst>
      <p:ext uri="{BB962C8B-B14F-4D97-AF65-F5344CB8AC3E}">
        <p14:creationId xmlns:p14="http://schemas.microsoft.com/office/powerpoint/2010/main" xmlns="" val="137144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33648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381000" y="22860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572000" y="22860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Tree>
    <p:extLst>
      <p:ext uri="{BB962C8B-B14F-4D97-AF65-F5344CB8AC3E}">
        <p14:creationId xmlns:p14="http://schemas.microsoft.com/office/powerpoint/2010/main" xmlns="" val="340026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Tree>
    <p:extLst>
      <p:ext uri="{BB962C8B-B14F-4D97-AF65-F5344CB8AC3E}">
        <p14:creationId xmlns:p14="http://schemas.microsoft.com/office/powerpoint/2010/main" xmlns="" val="310016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Tree>
    <p:extLst>
      <p:ext uri="{BB962C8B-B14F-4D97-AF65-F5344CB8AC3E}">
        <p14:creationId xmlns:p14="http://schemas.microsoft.com/office/powerpoint/2010/main" xmlns="" val="339775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004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10348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6877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1430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2286000"/>
            <a:ext cx="8229600" cy="437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8" descr="IT Audit"/>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36269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saca.org/Knowledge-Center/ITAF-IT-Assurance-Audit-/Pages/default.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heiia.org/guidance/technolog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na.theiia.org/standards-guidance/recommended-guidance/practice-guides/Pages/GTAG12.aspx" TargetMode="External"/><Relationship Id="rId13" Type="http://schemas.openxmlformats.org/officeDocument/2006/relationships/hyperlink" Target="https://na.theiia.org/standards-guidance/recommended-guidance/practice-guides/Pages/GTAG7.aspx" TargetMode="External"/><Relationship Id="rId3" Type="http://schemas.openxmlformats.org/officeDocument/2006/relationships/hyperlink" Target="https://na.theiia.org/standards-guidance/recommended-guidance/practice-guides/Pages/GTAG17.aspx" TargetMode="External"/><Relationship Id="rId7" Type="http://schemas.openxmlformats.org/officeDocument/2006/relationships/hyperlink" Target="https://na.theiia.org/standards-guidance/recommended-guidance/practice-guides/Pages/GTAG13.aspx" TargetMode="External"/><Relationship Id="rId12" Type="http://schemas.openxmlformats.org/officeDocument/2006/relationships/hyperlink" Target="https://na.theiia.org/standards-guidance/recommended-guidance/practice-guides/Pages/GTAG8.aspx" TargetMode="External"/><Relationship Id="rId17" Type="http://schemas.openxmlformats.org/officeDocument/2006/relationships/hyperlink" Target="https://na.theiia.org/standards-guidance/recommended-guidance/practice-guides/Pages/GTAG1.aspx" TargetMode="External"/><Relationship Id="rId2" Type="http://schemas.openxmlformats.org/officeDocument/2006/relationships/notesSlide" Target="../notesSlides/notesSlide9.xml"/><Relationship Id="rId16" Type="http://schemas.openxmlformats.org/officeDocument/2006/relationships/hyperlink" Target="https://na.theiia.org/standards-guidance/recommended-guidance/practice-guides/Pages/GTAG2.aspx" TargetMode="External"/><Relationship Id="rId1" Type="http://schemas.openxmlformats.org/officeDocument/2006/relationships/slideLayout" Target="../slideLayouts/slideLayout2.xml"/><Relationship Id="rId6" Type="http://schemas.openxmlformats.org/officeDocument/2006/relationships/hyperlink" Target="https://na.theiia.org/standards-guidance/recommended-guidance/practice-guides/Pages/GTAG14.aspx" TargetMode="External"/><Relationship Id="rId11" Type="http://schemas.openxmlformats.org/officeDocument/2006/relationships/hyperlink" Target="https://na.theiia.org/standards-guidance/recommended-guidance/practice-guides/Pages/GTAG9.aspx" TargetMode="External"/><Relationship Id="rId5" Type="http://schemas.openxmlformats.org/officeDocument/2006/relationships/hyperlink" Target="https://na.theiia.org/standards-guidance/recommended-guidance/practice-guides/Pages/GTAG15.aspx" TargetMode="External"/><Relationship Id="rId15" Type="http://schemas.openxmlformats.org/officeDocument/2006/relationships/hyperlink" Target="https://na.theiia.org/standards-guidance/recommended-guidance/practice-guides/Pages/GTAG3.aspx" TargetMode="External"/><Relationship Id="rId10" Type="http://schemas.openxmlformats.org/officeDocument/2006/relationships/hyperlink" Target="https://na.theiia.org/standards-guidance/recommended-guidance/practice-guides/Pages/GTAG10.aspx" TargetMode="External"/><Relationship Id="rId4" Type="http://schemas.openxmlformats.org/officeDocument/2006/relationships/hyperlink" Target="https://na.theiia.org/standards-guidance/recommended-guidance/practice-guides/Pages/GTAG16.aspx" TargetMode="External"/><Relationship Id="rId9" Type="http://schemas.openxmlformats.org/officeDocument/2006/relationships/hyperlink" Target="https://na.theiia.org/standards-guidance/recommended-guidance/practice-guides/Pages/GTAG11.aspx" TargetMode="External"/><Relationship Id="rId14" Type="http://schemas.openxmlformats.org/officeDocument/2006/relationships/hyperlink" Target="https://na.theiia.org/standards-guidance/recommended-guidance/practice-guides/Pages/GTAG4.aspx"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saca.org/KnowledgeCenter/Research/ResearchDeliverables/Pages/Val-IT-Framework-2.0.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http://www.cmmilevels.com/cmmi-levels.jpg"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iki.en.it-processmaps.com/index.php/ITIL_Service_Strategy"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wiki.en.it-processmaps.com/index.php/ITIL_Service_Design"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wiki.en.it-processmaps.com/index.php/ITIL_Service_Transition"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wiki.en.it-processmaps.com/index.php/ITIL_Service_Operation"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wiki.en.it-processmaps.com/index.php/ITIL_CSI_-_Continual_Service_Improvement"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11054"/>
            <a:ext cx="9002485" cy="2906486"/>
          </a:xfrm>
        </p:spPr>
        <p:txBody>
          <a:bodyPr/>
          <a:lstStyle/>
          <a:p>
            <a:r>
              <a:rPr lang="en-US" dirty="0" smtClean="0">
                <a:solidFill>
                  <a:schemeClr val="accent2"/>
                </a:solidFill>
                <a:latin typeface="Book Antiqua" pitchFamily="18" charset="0"/>
              </a:rPr>
              <a:t/>
            </a:r>
            <a:br>
              <a:rPr lang="en-US" dirty="0" smtClean="0">
                <a:solidFill>
                  <a:schemeClr val="accent2"/>
                </a:solidFill>
                <a:latin typeface="Book Antiqua" pitchFamily="18" charset="0"/>
              </a:rPr>
            </a:br>
            <a:r>
              <a:rPr lang="en-US" sz="3600" dirty="0" smtClean="0">
                <a:solidFill>
                  <a:schemeClr val="accent2"/>
                </a:solidFill>
                <a:latin typeface="Book Antiqua" pitchFamily="18" charset="0"/>
              </a:rPr>
              <a:t>Overview of </a:t>
            </a:r>
            <a:br>
              <a:rPr lang="en-US" sz="3600" dirty="0" smtClean="0">
                <a:solidFill>
                  <a:schemeClr val="accent2"/>
                </a:solidFill>
                <a:latin typeface="Book Antiqua" pitchFamily="18" charset="0"/>
              </a:rPr>
            </a:br>
            <a:r>
              <a:rPr lang="en-US" sz="3600" dirty="0" smtClean="0">
                <a:solidFill>
                  <a:schemeClr val="accent2"/>
                </a:solidFill>
                <a:latin typeface="Book Antiqua" pitchFamily="18" charset="0"/>
              </a:rPr>
              <a:t>Professional Ethics, Key Standards and ‘Best Practices’</a:t>
            </a:r>
            <a:endParaRPr lang="en-US" sz="4000" dirty="0">
              <a:solidFill>
                <a:schemeClr val="accent2"/>
              </a:solidFill>
              <a:latin typeface="Book Antiqua" pitchFamily="18" charset="0"/>
            </a:endParaRPr>
          </a:p>
        </p:txBody>
      </p:sp>
      <p:sp>
        <p:nvSpPr>
          <p:cNvPr id="2051" name="Rectangle 3"/>
          <p:cNvSpPr>
            <a:spLocks noGrp="1" noChangeArrowheads="1"/>
          </p:cNvSpPr>
          <p:nvPr>
            <p:ph type="subTitle" idx="1"/>
          </p:nvPr>
        </p:nvSpPr>
        <p:spPr>
          <a:xfrm>
            <a:off x="1748727" y="4866468"/>
            <a:ext cx="5334000" cy="511444"/>
          </a:xfrm>
        </p:spPr>
        <p:txBody>
          <a:bodyPr/>
          <a:lstStyle/>
          <a:p>
            <a:pPr lvl="2" algn="l">
              <a:spcBef>
                <a:spcPct val="0"/>
              </a:spcBef>
            </a:pPr>
            <a:r>
              <a:rPr lang="en-US" b="1" dirty="0" smtClean="0">
                <a:solidFill>
                  <a:srgbClr val="7030A0"/>
                </a:solidFill>
                <a:latin typeface="Book Antiqua" pitchFamily="18" charset="0"/>
              </a:rPr>
              <a:t>Facilitator:	Tishawah Pitter</a:t>
            </a:r>
            <a:endParaRPr lang="en-US" b="1" i="1" dirty="0">
              <a:solidFill>
                <a:srgbClr val="7030A0"/>
              </a:solidFill>
              <a:latin typeface="Book Antiqua" pitchFamily="18" charset="0"/>
            </a:endParaRPr>
          </a:p>
        </p:txBody>
      </p:sp>
      <p:sp>
        <p:nvSpPr>
          <p:cNvPr id="5" name="Rectangle 4"/>
          <p:cNvSpPr>
            <a:spLocks noGrp="1" noChangeArrowheads="1"/>
          </p:cNvSpPr>
          <p:nvPr/>
        </p:nvSpPr>
        <p:spPr bwMode="auto">
          <a:xfrm>
            <a:off x="163285" y="5959381"/>
            <a:ext cx="2300748" cy="540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5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lgn="ctr">
              <a:spcBef>
                <a:spcPct val="0"/>
              </a:spcBef>
            </a:pPr>
            <a:r>
              <a:rPr lang="en-US" sz="2800" b="1" dirty="0" smtClean="0">
                <a:solidFill>
                  <a:srgbClr val="7030A0"/>
                </a:solidFill>
                <a:latin typeface="Book Antiqua" pitchFamily="18" charset="0"/>
              </a:rPr>
              <a:t>MODULE 1</a:t>
            </a:r>
            <a:r>
              <a:rPr lang="en-US" sz="2800" b="1" dirty="0" smtClean="0">
                <a:solidFill>
                  <a:schemeClr val="accent6"/>
                </a:solidFill>
                <a:latin typeface="Book Antiqua" pitchFamily="18" charset="0"/>
              </a:rPr>
              <a:t> </a:t>
            </a:r>
            <a:endParaRPr lang="en-US" sz="2800" b="1" i="1" dirty="0">
              <a:solidFill>
                <a:schemeClr val="accent6"/>
              </a:solidFill>
              <a:latin typeface="Book Antiqua" pitchFamily="18" charset="0"/>
            </a:endParaRPr>
          </a:p>
        </p:txBody>
      </p:sp>
    </p:spTree>
    <p:extLst>
      <p:ext uri="{BB962C8B-B14F-4D97-AF65-F5344CB8AC3E}">
        <p14:creationId xmlns:p14="http://schemas.microsoft.com/office/powerpoint/2010/main" xmlns="" val="29835865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920" y="881742"/>
            <a:ext cx="7543800" cy="838200"/>
          </a:xfrm>
        </p:spPr>
        <p:txBody>
          <a:bodyPr/>
          <a:lstStyle/>
          <a:p>
            <a:r>
              <a:rPr lang="en-029" sz="3600" b="1" dirty="0" smtClean="0">
                <a:solidFill>
                  <a:srgbClr val="7030A0"/>
                </a:solidFill>
                <a:latin typeface="Book Antiqua" pitchFamily="18" charset="0"/>
              </a:rPr>
              <a:t>ISACA Code </a:t>
            </a:r>
            <a:r>
              <a:rPr lang="en-029" sz="3600" b="1" dirty="0">
                <a:solidFill>
                  <a:srgbClr val="7030A0"/>
                </a:solidFill>
                <a:latin typeface="Book Antiqua" pitchFamily="18" charset="0"/>
              </a:rPr>
              <a:t>of Professional </a:t>
            </a:r>
            <a:r>
              <a:rPr lang="en-029" sz="3600" b="1" dirty="0" smtClean="0">
                <a:solidFill>
                  <a:srgbClr val="7030A0"/>
                </a:solidFill>
                <a:latin typeface="Book Antiqua" pitchFamily="18" charset="0"/>
              </a:rPr>
              <a:t>Ethics</a:t>
            </a:r>
            <a:endParaRPr lang="en-029" sz="3600" b="1" dirty="0">
              <a:solidFill>
                <a:srgbClr val="7030A0"/>
              </a:solidFill>
              <a:latin typeface="Book Antiqua" pitchFamily="18" charset="0"/>
            </a:endParaRPr>
          </a:p>
        </p:txBody>
      </p:sp>
      <p:sp>
        <p:nvSpPr>
          <p:cNvPr id="3" name="Content Placeholder 2"/>
          <p:cNvSpPr>
            <a:spLocks noGrp="1"/>
          </p:cNvSpPr>
          <p:nvPr>
            <p:ph idx="1"/>
          </p:nvPr>
        </p:nvSpPr>
        <p:spPr>
          <a:xfrm>
            <a:off x="118669" y="1841679"/>
            <a:ext cx="8948057" cy="4881093"/>
          </a:xfrm>
        </p:spPr>
        <p:txBody>
          <a:bodyPr/>
          <a:lstStyle/>
          <a:p>
            <a:pPr>
              <a:buNone/>
            </a:pPr>
            <a:r>
              <a:rPr lang="en-029" sz="2000" b="1" dirty="0" smtClean="0">
                <a:solidFill>
                  <a:srgbClr val="7030A0"/>
                </a:solidFill>
                <a:latin typeface="Book Antiqua" pitchFamily="18" charset="0"/>
              </a:rPr>
              <a:t>IT Auditors shall:</a:t>
            </a:r>
          </a:p>
          <a:p>
            <a:pPr algn="just"/>
            <a:r>
              <a:rPr lang="en-029" sz="2000" dirty="0" smtClean="0">
                <a:latin typeface="Book Antiqua" pitchFamily="18" charset="0"/>
              </a:rPr>
              <a:t>Support </a:t>
            </a:r>
            <a:r>
              <a:rPr lang="en-029" sz="2000" dirty="0">
                <a:latin typeface="Book Antiqua" pitchFamily="18" charset="0"/>
              </a:rPr>
              <a:t>the implementation of, and encourage compliance with, appropriate standards, </a:t>
            </a:r>
            <a:r>
              <a:rPr lang="en-029" sz="2000" dirty="0" smtClean="0">
                <a:latin typeface="Book Antiqua" pitchFamily="18" charset="0"/>
              </a:rPr>
              <a:t>procedures </a:t>
            </a:r>
            <a:r>
              <a:rPr lang="en-029" sz="2000" dirty="0">
                <a:latin typeface="Book Antiqua" pitchFamily="18" charset="0"/>
              </a:rPr>
              <a:t>and controls </a:t>
            </a:r>
            <a:r>
              <a:rPr lang="en-029" sz="2000" dirty="0" smtClean="0">
                <a:latin typeface="Book Antiqua" pitchFamily="18" charset="0"/>
              </a:rPr>
              <a:t>for information systems.</a:t>
            </a:r>
          </a:p>
          <a:p>
            <a:pPr algn="just"/>
            <a:endParaRPr lang="en-029" sz="1000" dirty="0" smtClean="0">
              <a:latin typeface="Book Antiqua" pitchFamily="18" charset="0"/>
            </a:endParaRPr>
          </a:p>
          <a:p>
            <a:pPr algn="just"/>
            <a:r>
              <a:rPr lang="en-029" sz="2000" dirty="0" smtClean="0">
                <a:latin typeface="Book Antiqua" pitchFamily="18" charset="0"/>
              </a:rPr>
              <a:t>Perform </a:t>
            </a:r>
            <a:r>
              <a:rPr lang="en-029" sz="2000" dirty="0">
                <a:latin typeface="Book Antiqua" pitchFamily="18" charset="0"/>
              </a:rPr>
              <a:t>their duties with </a:t>
            </a:r>
            <a:r>
              <a:rPr lang="en-029" sz="2000" dirty="0" smtClean="0">
                <a:latin typeface="Book Antiqua" pitchFamily="18" charset="0"/>
              </a:rPr>
              <a:t>objectivity, due </a:t>
            </a:r>
            <a:r>
              <a:rPr lang="en-029" sz="2000" dirty="0">
                <a:latin typeface="Book Antiqua" pitchFamily="18" charset="0"/>
              </a:rPr>
              <a:t>diligence and professional care, in accordance with </a:t>
            </a:r>
            <a:r>
              <a:rPr lang="en-029" sz="2000" dirty="0" smtClean="0">
                <a:latin typeface="Book Antiqua" pitchFamily="18" charset="0"/>
              </a:rPr>
              <a:t>professional </a:t>
            </a:r>
            <a:r>
              <a:rPr lang="en-029" sz="2000" dirty="0">
                <a:latin typeface="Book Antiqua" pitchFamily="18" charset="0"/>
              </a:rPr>
              <a:t>standards and </a:t>
            </a:r>
            <a:r>
              <a:rPr lang="en-029" sz="2000" dirty="0" smtClean="0">
                <a:latin typeface="Book Antiqua" pitchFamily="18" charset="0"/>
              </a:rPr>
              <a:t>best practices.</a:t>
            </a:r>
          </a:p>
          <a:p>
            <a:pPr algn="just"/>
            <a:endParaRPr lang="en-029" sz="1000" dirty="0" smtClean="0">
              <a:latin typeface="Book Antiqua" pitchFamily="18" charset="0"/>
            </a:endParaRPr>
          </a:p>
          <a:p>
            <a:pPr algn="just"/>
            <a:r>
              <a:rPr lang="en-029" sz="2000" dirty="0" smtClean="0">
                <a:latin typeface="Book Antiqua" pitchFamily="18" charset="0"/>
              </a:rPr>
              <a:t>Serve </a:t>
            </a:r>
            <a:r>
              <a:rPr lang="en-029" sz="2000" dirty="0">
                <a:latin typeface="Book Antiqua" pitchFamily="18" charset="0"/>
              </a:rPr>
              <a:t>in the interest of stakeholders in a lawful and honest manner, while maintaining </a:t>
            </a:r>
            <a:r>
              <a:rPr lang="en-029" sz="2000" dirty="0" smtClean="0">
                <a:latin typeface="Book Antiqua" pitchFamily="18" charset="0"/>
              </a:rPr>
              <a:t> high </a:t>
            </a:r>
            <a:r>
              <a:rPr lang="en-029" sz="2000" dirty="0">
                <a:latin typeface="Book Antiqua" pitchFamily="18" charset="0"/>
              </a:rPr>
              <a:t>standards of conduct </a:t>
            </a:r>
            <a:r>
              <a:rPr lang="en-029" sz="2000" dirty="0" smtClean="0">
                <a:latin typeface="Book Antiqua" pitchFamily="18" charset="0"/>
              </a:rPr>
              <a:t>and character</a:t>
            </a:r>
            <a:r>
              <a:rPr lang="en-029" sz="2000" dirty="0">
                <a:latin typeface="Book Antiqua" pitchFamily="18" charset="0"/>
              </a:rPr>
              <a:t>, and not engage in acts discreditable to the </a:t>
            </a:r>
            <a:r>
              <a:rPr lang="en-029" sz="2000" dirty="0" smtClean="0">
                <a:latin typeface="Book Antiqua" pitchFamily="18" charset="0"/>
              </a:rPr>
              <a:t>profession.</a:t>
            </a:r>
          </a:p>
          <a:p>
            <a:pPr algn="just"/>
            <a:endParaRPr lang="en-029" sz="1000" dirty="0" smtClean="0">
              <a:latin typeface="Book Antiqua" pitchFamily="18" charset="0"/>
            </a:endParaRPr>
          </a:p>
          <a:p>
            <a:pPr algn="just"/>
            <a:r>
              <a:rPr lang="en-029" sz="2000" dirty="0" smtClean="0">
                <a:latin typeface="Book Antiqua" pitchFamily="18" charset="0"/>
              </a:rPr>
              <a:t>Maintain </a:t>
            </a:r>
            <a:r>
              <a:rPr lang="en-029" sz="2000" dirty="0">
                <a:latin typeface="Book Antiqua" pitchFamily="18" charset="0"/>
              </a:rPr>
              <a:t>the privacy and confidentiality of information obtained in the course of their </a:t>
            </a:r>
            <a:r>
              <a:rPr lang="en-029" sz="2000" dirty="0" smtClean="0">
                <a:latin typeface="Book Antiqua" pitchFamily="18" charset="0"/>
              </a:rPr>
              <a:t>duties </a:t>
            </a:r>
            <a:r>
              <a:rPr lang="en-029" sz="2000" dirty="0">
                <a:latin typeface="Book Antiqua" pitchFamily="18" charset="0"/>
              </a:rPr>
              <a:t>unless disclosure </a:t>
            </a:r>
            <a:r>
              <a:rPr lang="en-029" sz="2000" dirty="0" smtClean="0">
                <a:latin typeface="Book Antiqua" pitchFamily="18" charset="0"/>
              </a:rPr>
              <a:t>is required </a:t>
            </a:r>
            <a:r>
              <a:rPr lang="en-029" sz="2000" dirty="0">
                <a:latin typeface="Book Antiqua" pitchFamily="18" charset="0"/>
              </a:rPr>
              <a:t>by legal authority. Such information shall not be </a:t>
            </a:r>
            <a:r>
              <a:rPr lang="en-029" sz="2000" dirty="0" smtClean="0">
                <a:latin typeface="Book Antiqua" pitchFamily="18" charset="0"/>
              </a:rPr>
              <a:t> used  for </a:t>
            </a:r>
            <a:r>
              <a:rPr lang="en-029" sz="2000" dirty="0">
                <a:latin typeface="Book Antiqua" pitchFamily="18" charset="0"/>
              </a:rPr>
              <a:t>personal benefit or released to </a:t>
            </a:r>
            <a:r>
              <a:rPr lang="en-029" sz="2000" dirty="0" smtClean="0">
                <a:latin typeface="Book Antiqua" pitchFamily="18" charset="0"/>
              </a:rPr>
              <a:t>inappropriate parties.</a:t>
            </a:r>
          </a:p>
          <a:p>
            <a:pPr marL="457200" lvl="1" indent="0">
              <a:buNone/>
            </a:pPr>
            <a:endParaRPr lang="en-029" sz="1800" dirty="0">
              <a:solidFill>
                <a:srgbClr val="453A86"/>
              </a:solidFill>
              <a:latin typeface="Book Antiqua" pitchFamily="18" charset="0"/>
            </a:endParaRPr>
          </a:p>
          <a:p>
            <a:pPr marL="457200" lvl="1" indent="0">
              <a:buNone/>
            </a:pPr>
            <a:endParaRPr lang="en-029" sz="1800" dirty="0" smtClean="0">
              <a:solidFill>
                <a:srgbClr val="453A86"/>
              </a:solidFill>
              <a:latin typeface="Book Antiqua" pitchFamily="18" charset="0"/>
            </a:endParaRPr>
          </a:p>
        </p:txBody>
      </p:sp>
    </p:spTree>
    <p:extLst>
      <p:ext uri="{BB962C8B-B14F-4D97-AF65-F5344CB8AC3E}">
        <p14:creationId xmlns:p14="http://schemas.microsoft.com/office/powerpoint/2010/main" xmlns="" val="21728754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How IT Audit and Assurance standards can be implemented  in the organization? </a:t>
            </a:r>
            <a:endParaRPr lang="en-US" dirty="0"/>
          </a:p>
        </p:txBody>
      </p:sp>
    </p:spTree>
    <p:extLst>
      <p:ext uri="{BB962C8B-B14F-4D97-AF65-F5344CB8AC3E}">
        <p14:creationId xmlns:p14="http://schemas.microsoft.com/office/powerpoint/2010/main" xmlns="" val="195106956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sz="2400" dirty="0" smtClean="0"/>
              <a:t>To execute a risk based audit strategy in compliance with IS audit standards to ensure that key areas are audited.</a:t>
            </a:r>
          </a:p>
          <a:p>
            <a:r>
              <a:rPr lang="en-US" sz="2400" dirty="0" smtClean="0"/>
              <a:t>- There must be knowledge of the IS Audit and </a:t>
            </a:r>
            <a:r>
              <a:rPr lang="en-US" sz="2400" dirty="0" err="1" smtClean="0"/>
              <a:t>assurrance</a:t>
            </a:r>
            <a:r>
              <a:rPr lang="en-US" sz="2400" dirty="0" smtClean="0"/>
              <a:t> standards and </a:t>
            </a:r>
            <a:r>
              <a:rPr lang="en-US" sz="2400" dirty="0" err="1" smtClean="0"/>
              <a:t>guidelines,knowledge</a:t>
            </a:r>
            <a:r>
              <a:rPr lang="en-US" sz="2400" dirty="0" smtClean="0"/>
              <a:t> of fundamental business </a:t>
            </a:r>
            <a:r>
              <a:rPr lang="en-US" sz="2400" dirty="0" err="1" smtClean="0"/>
              <a:t>processes,knowledge</a:t>
            </a:r>
            <a:r>
              <a:rPr lang="en-US" sz="2400" dirty="0" smtClean="0"/>
              <a:t> of the applicable laws and </a:t>
            </a:r>
            <a:r>
              <a:rPr lang="en-US" sz="2400" dirty="0" err="1" smtClean="0"/>
              <a:t>regulations,risk</a:t>
            </a:r>
            <a:r>
              <a:rPr lang="en-US" sz="2400" dirty="0" smtClean="0"/>
              <a:t> assessment concepts and tools and techniques in </a:t>
            </a:r>
            <a:r>
              <a:rPr lang="en-US" sz="2400" dirty="0" err="1" smtClean="0"/>
              <a:t>planning,examination,reporting</a:t>
            </a:r>
            <a:r>
              <a:rPr lang="en-US" sz="2400" dirty="0" smtClean="0"/>
              <a:t> and follow-up.</a:t>
            </a:r>
            <a:endParaRPr lang="en-US" sz="2400" dirty="0"/>
          </a:p>
        </p:txBody>
      </p:sp>
    </p:spTree>
    <p:extLst>
      <p:ext uri="{BB962C8B-B14F-4D97-AF65-F5344CB8AC3E}">
        <p14:creationId xmlns:p14="http://schemas.microsoft.com/office/powerpoint/2010/main" xmlns="" val="15876994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In  garnering the knowledge of fundamental business processes </a:t>
            </a:r>
            <a:r>
              <a:rPr lang="en-US" dirty="0" err="1" smtClean="0"/>
              <a:t>i.e</a:t>
            </a:r>
            <a:r>
              <a:rPr lang="en-US" dirty="0" smtClean="0"/>
              <a:t>(</a:t>
            </a:r>
            <a:r>
              <a:rPr lang="en-US" dirty="0" err="1" smtClean="0"/>
              <a:t>payroll,procurement,payables,receivable</a:t>
            </a:r>
            <a:r>
              <a:rPr lang="en-US" dirty="0" smtClean="0"/>
              <a:t> etc.)</a:t>
            </a:r>
          </a:p>
          <a:p>
            <a:r>
              <a:rPr lang="en-US" dirty="0" smtClean="0"/>
              <a:t>- IS Auditing involves the assessment of IS related controls put in place to ensure the achievement of </a:t>
            </a:r>
            <a:r>
              <a:rPr lang="en-US" dirty="0" err="1" smtClean="0"/>
              <a:t>contol</a:t>
            </a:r>
            <a:r>
              <a:rPr lang="en-US" dirty="0" smtClean="0"/>
              <a:t> </a:t>
            </a:r>
            <a:r>
              <a:rPr lang="en-US" dirty="0" err="1" smtClean="0"/>
              <a:t>objectives.In</a:t>
            </a:r>
            <a:r>
              <a:rPr lang="en-US" dirty="0" smtClean="0"/>
              <a:t> understanding control objectives  and identifying </a:t>
            </a:r>
            <a:r>
              <a:rPr lang="en-US" dirty="0" err="1" smtClean="0"/>
              <a:t>keycontrols</a:t>
            </a:r>
            <a:r>
              <a:rPr lang="en-US" dirty="0" smtClean="0"/>
              <a:t> </a:t>
            </a:r>
            <a:endParaRPr lang="en-US" dirty="0"/>
          </a:p>
        </p:txBody>
      </p:sp>
    </p:spTree>
    <p:extLst>
      <p:ext uri="{BB962C8B-B14F-4D97-AF65-F5344CB8AC3E}">
        <p14:creationId xmlns:p14="http://schemas.microsoft.com/office/powerpoint/2010/main" xmlns="" val="36652653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COBIT provides a comprehensive control framework that can help the IS Auditor benchmark control objectives.</a:t>
            </a:r>
            <a:endParaRPr lang="en-US" dirty="0"/>
          </a:p>
        </p:txBody>
      </p:sp>
    </p:spTree>
    <p:extLst>
      <p:ext uri="{BB962C8B-B14F-4D97-AF65-F5344CB8AC3E}">
        <p14:creationId xmlns:p14="http://schemas.microsoft.com/office/powerpoint/2010/main" xmlns="" val="19949981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To plan specific audits to determine whether information systems are protected, controlled and provide value to the </a:t>
            </a:r>
            <a:r>
              <a:rPr lang="en-US" dirty="0" err="1" smtClean="0"/>
              <a:t>organisation</a:t>
            </a:r>
            <a:r>
              <a:rPr lang="en-US" dirty="0" smtClean="0"/>
              <a:t>.</a:t>
            </a:r>
          </a:p>
          <a:p>
            <a:r>
              <a:rPr lang="en-US" dirty="0" smtClean="0"/>
              <a:t>The ISO’s will provide relevant and appropriate guidance along with the IS audit assurance and guidelines.</a:t>
            </a:r>
            <a:endParaRPr lang="en-US" dirty="0"/>
          </a:p>
        </p:txBody>
      </p:sp>
    </p:spTree>
    <p:extLst>
      <p:ext uri="{BB962C8B-B14F-4D97-AF65-F5344CB8AC3E}">
        <p14:creationId xmlns:p14="http://schemas.microsoft.com/office/powerpoint/2010/main" xmlns="" val="343805351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lstStyle/>
          <a:p>
            <a:r>
              <a:rPr lang="en-US" dirty="0" smtClean="0"/>
              <a:t>To conduct audits in accordance with IS Standards to achieve planned audit objectives.</a:t>
            </a:r>
          </a:p>
          <a:p>
            <a:r>
              <a:rPr lang="en-US" dirty="0" smtClean="0"/>
              <a:t>To communicate audit results and make recommendations to key stakeholders through meetings and audit reports to promote change where necessary</a:t>
            </a:r>
            <a:endParaRPr lang="en-US" dirty="0"/>
          </a:p>
        </p:txBody>
      </p:sp>
    </p:spTree>
    <p:extLst>
      <p:ext uri="{BB962C8B-B14F-4D97-AF65-F5344CB8AC3E}">
        <p14:creationId xmlns:p14="http://schemas.microsoft.com/office/powerpoint/2010/main" xmlns="" val="93528588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mplementation</a:t>
            </a:r>
            <a:endParaRPr lang="en-US" dirty="0"/>
          </a:p>
        </p:txBody>
      </p:sp>
      <p:sp>
        <p:nvSpPr>
          <p:cNvPr id="3" name="Content Placeholder 2"/>
          <p:cNvSpPr>
            <a:spLocks noGrp="1"/>
          </p:cNvSpPr>
          <p:nvPr>
            <p:ph idx="1"/>
          </p:nvPr>
        </p:nvSpPr>
        <p:spPr/>
        <p:txBody>
          <a:bodyPr/>
          <a:lstStyle/>
          <a:p>
            <a:r>
              <a:rPr lang="en-US" dirty="0" smtClean="0"/>
              <a:t>To conduct audit follow ups to determine whether appropriate actions have been taken by management in a timely manner.</a:t>
            </a:r>
            <a:endParaRPr lang="en-US" dirty="0"/>
          </a:p>
        </p:txBody>
      </p:sp>
    </p:spTree>
    <p:extLst>
      <p:ext uri="{BB962C8B-B14F-4D97-AF65-F5344CB8AC3E}">
        <p14:creationId xmlns:p14="http://schemas.microsoft.com/office/powerpoint/2010/main" xmlns="" val="38811978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Review</a:t>
            </a:r>
            <a:endParaRPr lang="en-029" dirty="0"/>
          </a:p>
        </p:txBody>
      </p:sp>
      <p:sp>
        <p:nvSpPr>
          <p:cNvPr id="3" name="Content Placeholder 2"/>
          <p:cNvSpPr>
            <a:spLocks noGrp="1"/>
          </p:cNvSpPr>
          <p:nvPr>
            <p:ph idx="1"/>
          </p:nvPr>
        </p:nvSpPr>
        <p:spPr/>
        <p:txBody>
          <a:bodyPr/>
          <a:lstStyle/>
          <a:p>
            <a:r>
              <a:rPr lang="en-US" dirty="0" smtClean="0">
                <a:latin typeface="Book Antiqua" pitchFamily="18" charset="0"/>
              </a:rPr>
              <a:t>Professional Ethics</a:t>
            </a:r>
          </a:p>
          <a:p>
            <a:r>
              <a:rPr lang="en-US" dirty="0" smtClean="0">
                <a:latin typeface="Book Antiqua" pitchFamily="18" charset="0"/>
              </a:rPr>
              <a:t>Key Standards </a:t>
            </a:r>
          </a:p>
          <a:p>
            <a:r>
              <a:rPr lang="en-US" dirty="0" smtClean="0">
                <a:latin typeface="Book Antiqua" pitchFamily="18" charset="0"/>
              </a:rPr>
              <a:t>Best Practices</a:t>
            </a:r>
            <a:endParaRPr lang="en-029" dirty="0"/>
          </a:p>
        </p:txBody>
      </p:sp>
    </p:spTree>
    <p:extLst>
      <p:ext uri="{BB962C8B-B14F-4D97-AF65-F5344CB8AC3E}">
        <p14:creationId xmlns:p14="http://schemas.microsoft.com/office/powerpoint/2010/main" xmlns="" val="9926024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sz="3600" b="1" dirty="0">
                <a:solidFill>
                  <a:srgbClr val="7030A0"/>
                </a:solidFill>
                <a:latin typeface="Book Antiqua" pitchFamily="18" charset="0"/>
              </a:rPr>
              <a:t>ISACA Code of Professional Ethics</a:t>
            </a:r>
            <a:endParaRPr lang="en-US" dirty="0"/>
          </a:p>
        </p:txBody>
      </p:sp>
      <p:sp>
        <p:nvSpPr>
          <p:cNvPr id="3" name="Content Placeholder 2"/>
          <p:cNvSpPr>
            <a:spLocks noGrp="1"/>
          </p:cNvSpPr>
          <p:nvPr>
            <p:ph idx="1"/>
          </p:nvPr>
        </p:nvSpPr>
        <p:spPr/>
        <p:txBody>
          <a:bodyPr/>
          <a:lstStyle/>
          <a:p>
            <a:r>
              <a:rPr lang="en-US" dirty="0" smtClean="0"/>
              <a:t>Maintain competency in their respective fields</a:t>
            </a:r>
          </a:p>
          <a:p>
            <a:r>
              <a:rPr lang="en-US" dirty="0" smtClean="0"/>
              <a:t>Support the professional education of stakeholders in enhancing their understanding in the governance and management of enterprise information systems and technology.</a:t>
            </a:r>
            <a:endParaRPr lang="en-US" dirty="0"/>
          </a:p>
        </p:txBody>
      </p:sp>
    </p:spTree>
    <p:extLst>
      <p:ext uri="{BB962C8B-B14F-4D97-AF65-F5344CB8AC3E}">
        <p14:creationId xmlns:p14="http://schemas.microsoft.com/office/powerpoint/2010/main" xmlns="" val="1295176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Is there any difference between the ISACA code of ethics and the Institute of Internal Auditors Code of Ethics?</a:t>
            </a:r>
          </a:p>
          <a:p>
            <a:endParaRPr lang="en-US" dirty="0"/>
          </a:p>
        </p:txBody>
      </p:sp>
    </p:spTree>
    <p:extLst>
      <p:ext uri="{BB962C8B-B14F-4D97-AF65-F5344CB8AC3E}">
        <p14:creationId xmlns:p14="http://schemas.microsoft.com/office/powerpoint/2010/main" xmlns="" val="185922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3" y="965915"/>
            <a:ext cx="7681100" cy="1238969"/>
          </a:xfrm>
        </p:spPr>
        <p:txBody>
          <a:bodyPr/>
          <a:lstStyle/>
          <a:p>
            <a:r>
              <a:rPr lang="en-GB" sz="2400" dirty="0" smtClean="0">
                <a:latin typeface="Book Antiqua" pitchFamily="18" charset="0"/>
              </a:rPr>
              <a:t/>
            </a:r>
            <a:br>
              <a:rPr lang="en-GB" sz="2400" dirty="0" smtClean="0">
                <a:latin typeface="Book Antiqua" pitchFamily="18" charset="0"/>
              </a:rPr>
            </a:br>
            <a:r>
              <a:rPr lang="en-GB" sz="2400" dirty="0" smtClean="0">
                <a:solidFill>
                  <a:srgbClr val="7030A0"/>
                </a:solidFill>
                <a:latin typeface="Book Antiqua" pitchFamily="18" charset="0"/>
              </a:rPr>
              <a:t>Information Technology Assurance Framework “ITAF: A Professional Practices Framework for IT Assurance”</a:t>
            </a:r>
            <a:r>
              <a:rPr lang="en-US" dirty="0" smtClean="0">
                <a:latin typeface="Book Antiqua" pitchFamily="18" charset="0"/>
              </a:rPr>
              <a:t/>
            </a:r>
            <a:br>
              <a:rPr lang="en-US" dirty="0" smtClean="0">
                <a:latin typeface="Book Antiqua" pitchFamily="18" charset="0"/>
              </a:rPr>
            </a:br>
            <a:endParaRPr lang="en-US" dirty="0">
              <a:latin typeface="Book Antiqua" pitchFamily="18" charset="0"/>
            </a:endParaRPr>
          </a:p>
        </p:txBody>
      </p:sp>
      <p:sp>
        <p:nvSpPr>
          <p:cNvPr id="3" name="Content Placeholder 2"/>
          <p:cNvSpPr>
            <a:spLocks noGrp="1"/>
          </p:cNvSpPr>
          <p:nvPr>
            <p:ph idx="1"/>
          </p:nvPr>
        </p:nvSpPr>
        <p:spPr>
          <a:xfrm>
            <a:off x="450762" y="2088301"/>
            <a:ext cx="8371266" cy="4262283"/>
          </a:xfrm>
        </p:spPr>
        <p:txBody>
          <a:bodyPr/>
          <a:lstStyle/>
          <a:p>
            <a:pPr algn="just"/>
            <a:r>
              <a:rPr lang="en-029" sz="1800" dirty="0">
                <a:latin typeface="Book Antiqua" pitchFamily="18" charset="0"/>
              </a:rPr>
              <a:t>The specialised nature of information systems (IS) audit and assurance and the skills necessary to perform such engagements require standards that apply specifically to IS audit and assurance. The development and dissemination of the IS audit and assurance standards are a cornerstone of the ISACA professional contribution to the audit community</a:t>
            </a:r>
            <a:r>
              <a:rPr lang="en-029" sz="1800" dirty="0" smtClean="0">
                <a:latin typeface="Book Antiqua" pitchFamily="18" charset="0"/>
              </a:rPr>
              <a:t>.</a:t>
            </a:r>
          </a:p>
          <a:p>
            <a:pPr marL="0" indent="0" algn="just">
              <a:buNone/>
            </a:pPr>
            <a:endParaRPr lang="en-GB" sz="1800" dirty="0" smtClean="0">
              <a:latin typeface="Book Antiqua" pitchFamily="18" charset="0"/>
            </a:endParaRPr>
          </a:p>
          <a:p>
            <a:pPr algn="just"/>
            <a:r>
              <a:rPr lang="en-GB" sz="1800" dirty="0" smtClean="0">
                <a:latin typeface="Book Antiqua" pitchFamily="18" charset="0"/>
              </a:rPr>
              <a:t>This is a key ISACA initiative that provides a single point of reference for </a:t>
            </a:r>
            <a:r>
              <a:rPr lang="en-GB" sz="1800" b="1" dirty="0" smtClean="0">
                <a:latin typeface="Book Antiqua" pitchFamily="18" charset="0"/>
              </a:rPr>
              <a:t>IT Auditors </a:t>
            </a:r>
            <a:r>
              <a:rPr lang="en-GB" sz="1800" dirty="0" smtClean="0">
                <a:latin typeface="Book Antiqua" pitchFamily="18" charset="0"/>
              </a:rPr>
              <a:t>and ensures quality, consistency and reliability of the audit approach. </a:t>
            </a:r>
          </a:p>
          <a:p>
            <a:pPr algn="just"/>
            <a:endParaRPr lang="en-US" sz="1800" dirty="0" smtClean="0">
              <a:latin typeface="Book Antiqua" pitchFamily="18" charset="0"/>
            </a:endParaRPr>
          </a:p>
        </p:txBody>
      </p:sp>
    </p:spTree>
    <p:extLst>
      <p:ext uri="{BB962C8B-B14F-4D97-AF65-F5344CB8AC3E}">
        <p14:creationId xmlns:p14="http://schemas.microsoft.com/office/powerpoint/2010/main" xmlns="" val="3516681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rgbClr val="7030A0"/>
                </a:solidFill>
                <a:latin typeface="Book Antiqua" pitchFamily="18" charset="0"/>
              </a:rPr>
              <a:t>Information Technology Assurance Framework “ITAF: A Professional Practices Framework for IT Assurance”</a:t>
            </a:r>
            <a:r>
              <a:rPr lang="en-US" dirty="0">
                <a:solidFill>
                  <a:srgbClr val="000000"/>
                </a:solidFill>
                <a:latin typeface="Book Antiqua" pitchFamily="18" charset="0"/>
              </a:rPr>
              <a:t/>
            </a:r>
            <a:br>
              <a:rPr lang="en-US" dirty="0">
                <a:solidFill>
                  <a:srgbClr val="000000"/>
                </a:solidFill>
                <a:latin typeface="Book Antiqua" pitchFamily="18" charset="0"/>
              </a:rPr>
            </a:br>
            <a:endParaRPr lang="en-US" dirty="0"/>
          </a:p>
        </p:txBody>
      </p:sp>
      <p:sp>
        <p:nvSpPr>
          <p:cNvPr id="3" name="Content Placeholder 2"/>
          <p:cNvSpPr>
            <a:spLocks noGrp="1"/>
          </p:cNvSpPr>
          <p:nvPr>
            <p:ph idx="1"/>
          </p:nvPr>
        </p:nvSpPr>
        <p:spPr/>
        <p:txBody>
          <a:bodyPr/>
          <a:lstStyle/>
          <a:p>
            <a:pPr lvl="0" algn="just"/>
            <a:r>
              <a:rPr lang="en-GB" sz="1800" dirty="0">
                <a:solidFill>
                  <a:srgbClr val="000000"/>
                </a:solidFill>
                <a:latin typeface="Book Antiqua" pitchFamily="18" charset="0"/>
              </a:rPr>
              <a:t>The ITAF  is useful to IT auditors and assurance professionals who are engaged in providing assurance over some components of IT systems, applications and infrastructure. </a:t>
            </a:r>
          </a:p>
          <a:p>
            <a:pPr lvl="0" algn="just"/>
            <a:endParaRPr lang="en-GB" sz="1800" dirty="0">
              <a:solidFill>
                <a:srgbClr val="000000"/>
              </a:solidFill>
              <a:latin typeface="Book Antiqua" pitchFamily="18" charset="0"/>
            </a:endParaRPr>
          </a:p>
          <a:p>
            <a:pPr lvl="0" algn="just"/>
            <a:r>
              <a:rPr lang="en-GB" sz="1800" dirty="0">
                <a:solidFill>
                  <a:srgbClr val="000000"/>
                </a:solidFill>
                <a:latin typeface="Book Antiqua" pitchFamily="18" charset="0"/>
              </a:rPr>
              <a:t>It is a ‘living’ document in the sense that it reflects </a:t>
            </a:r>
            <a:r>
              <a:rPr lang="en-GB" sz="1800" dirty="0" smtClean="0">
                <a:solidFill>
                  <a:srgbClr val="000000"/>
                </a:solidFill>
                <a:latin typeface="Book Antiqua" pitchFamily="18" charset="0"/>
              </a:rPr>
              <a:t>the current </a:t>
            </a:r>
            <a:r>
              <a:rPr lang="en-GB" sz="1800" dirty="0">
                <a:solidFill>
                  <a:srgbClr val="000000"/>
                </a:solidFill>
                <a:latin typeface="Book Antiqua" pitchFamily="18" charset="0"/>
              </a:rPr>
              <a:t>ISACA and IT Governance </a:t>
            </a:r>
            <a:r>
              <a:rPr lang="en-GB" sz="1800" dirty="0" smtClean="0">
                <a:solidFill>
                  <a:srgbClr val="000000"/>
                </a:solidFill>
                <a:latin typeface="Book Antiqua" pitchFamily="18" charset="0"/>
              </a:rPr>
              <a:t>Institute concepts </a:t>
            </a:r>
            <a:r>
              <a:rPr lang="en-GB" sz="1800" dirty="0" err="1" smtClean="0">
                <a:solidFill>
                  <a:srgbClr val="000000"/>
                </a:solidFill>
                <a:latin typeface="Book Antiqua" pitchFamily="18" charset="0"/>
              </a:rPr>
              <a:t>eg</a:t>
            </a:r>
            <a:r>
              <a:rPr lang="en-GB" sz="1800" dirty="0" smtClean="0">
                <a:solidFill>
                  <a:srgbClr val="000000"/>
                </a:solidFill>
                <a:latin typeface="Book Antiqua" pitchFamily="18" charset="0"/>
              </a:rPr>
              <a:t>. </a:t>
            </a:r>
            <a:r>
              <a:rPr lang="en-GB" sz="1800" dirty="0">
                <a:solidFill>
                  <a:srgbClr val="000000"/>
                </a:solidFill>
                <a:latin typeface="Book Antiqua" pitchFamily="18" charset="0"/>
              </a:rPr>
              <a:t>COBIT guidelines. ITAF is usually updated as new standards and guidelines emerge. The framework has been designed specifically with IT audit and assurance in mind.</a:t>
            </a:r>
          </a:p>
          <a:p>
            <a:pPr lvl="0"/>
            <a:endParaRPr lang="en-US" sz="1800" dirty="0">
              <a:solidFill>
                <a:srgbClr val="000000"/>
              </a:solidFill>
              <a:latin typeface="Book Antiqua" pitchFamily="18" charset="0"/>
            </a:endParaRPr>
          </a:p>
          <a:p>
            <a:pPr lvl="0"/>
            <a:endParaRPr lang="en-US" sz="1800" dirty="0">
              <a:solidFill>
                <a:srgbClr val="000000"/>
              </a:solidFill>
              <a:latin typeface="Book Antiqua" pitchFamily="18" charset="0"/>
            </a:endParaRPr>
          </a:p>
          <a:p>
            <a:endParaRPr lang="en-US" dirty="0"/>
          </a:p>
        </p:txBody>
      </p:sp>
    </p:spTree>
    <p:extLst>
      <p:ext uri="{BB962C8B-B14F-4D97-AF65-F5344CB8AC3E}">
        <p14:creationId xmlns:p14="http://schemas.microsoft.com/office/powerpoint/2010/main" xmlns="" val="3228598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rgbClr val="7030A0"/>
                </a:solidFill>
                <a:latin typeface="Book Antiqua" pitchFamily="18" charset="0"/>
              </a:rPr>
              <a:t>Purpose of the ITAF</a:t>
            </a:r>
            <a:r>
              <a:rPr lang="en-US" dirty="0">
                <a:solidFill>
                  <a:srgbClr val="000000"/>
                </a:solidFill>
                <a:latin typeface="Book Antiqua" pitchFamily="18" charset="0"/>
              </a:rPr>
              <a:t/>
            </a:r>
            <a:br>
              <a:rPr lang="en-US" dirty="0">
                <a:solidFill>
                  <a:srgbClr val="000000"/>
                </a:solidFill>
                <a:latin typeface="Book Antiqua" pitchFamily="18" charset="0"/>
              </a:rPr>
            </a:br>
            <a:endParaRPr lang="en-US" dirty="0"/>
          </a:p>
        </p:txBody>
      </p:sp>
      <p:sp>
        <p:nvSpPr>
          <p:cNvPr id="3" name="Content Placeholder 2"/>
          <p:cNvSpPr>
            <a:spLocks noGrp="1"/>
          </p:cNvSpPr>
          <p:nvPr>
            <p:ph idx="1"/>
          </p:nvPr>
        </p:nvSpPr>
        <p:spPr>
          <a:xfrm>
            <a:off x="381000" y="1798320"/>
            <a:ext cx="8229600" cy="4861243"/>
          </a:xfrm>
        </p:spPr>
        <p:txBody>
          <a:bodyPr/>
          <a:lstStyle/>
          <a:p>
            <a:pPr lvl="0" algn="just">
              <a:buNone/>
            </a:pPr>
            <a:r>
              <a:rPr lang="en-GB" sz="2400" b="1" dirty="0">
                <a:solidFill>
                  <a:srgbClr val="000000"/>
                </a:solidFill>
                <a:latin typeface="Book Antiqua" pitchFamily="18" charset="0"/>
              </a:rPr>
              <a:t>The ITAF has a number of key objectives:</a:t>
            </a:r>
          </a:p>
          <a:p>
            <a:pPr lvl="0" algn="just">
              <a:buNone/>
            </a:pPr>
            <a:endParaRPr lang="en-US" sz="1000" dirty="0">
              <a:solidFill>
                <a:srgbClr val="000000"/>
              </a:solidFill>
              <a:latin typeface="Book Antiqua" pitchFamily="18" charset="0"/>
            </a:endParaRPr>
          </a:p>
          <a:p>
            <a:pPr lvl="0" algn="just">
              <a:buFont typeface="Wingdings" panose="05000000000000000000" pitchFamily="2" charset="2"/>
              <a:buChar char="q"/>
            </a:pPr>
            <a:r>
              <a:rPr lang="en-GB" sz="2000" dirty="0">
                <a:solidFill>
                  <a:srgbClr val="000000"/>
                </a:solidFill>
                <a:latin typeface="Book Antiqua" pitchFamily="18" charset="0"/>
              </a:rPr>
              <a:t>To provide guidance on the design, conduct and reporting of IT audit and assurance assignments </a:t>
            </a:r>
          </a:p>
          <a:p>
            <a:pPr marL="0" lvl="0" indent="0" algn="just">
              <a:buNone/>
            </a:pPr>
            <a:endParaRPr lang="en-US" sz="1000" dirty="0">
              <a:solidFill>
                <a:srgbClr val="000000"/>
              </a:solidFill>
              <a:latin typeface="Book Antiqua" pitchFamily="18" charset="0"/>
            </a:endParaRPr>
          </a:p>
          <a:p>
            <a:pPr lvl="0" algn="just">
              <a:buFont typeface="Wingdings" panose="05000000000000000000" pitchFamily="2" charset="2"/>
              <a:buChar char="q"/>
            </a:pPr>
            <a:r>
              <a:rPr lang="en-GB" sz="2000" dirty="0">
                <a:solidFill>
                  <a:srgbClr val="000000"/>
                </a:solidFill>
                <a:latin typeface="Book Antiqua" pitchFamily="18" charset="0"/>
              </a:rPr>
              <a:t>To define terms and concepts specific to IT assurance</a:t>
            </a:r>
          </a:p>
          <a:p>
            <a:pPr marL="0" lvl="0" indent="0" algn="just">
              <a:buNone/>
            </a:pPr>
            <a:endParaRPr lang="en-US" sz="1000" dirty="0">
              <a:solidFill>
                <a:srgbClr val="000000"/>
              </a:solidFill>
              <a:latin typeface="Book Antiqua" pitchFamily="18" charset="0"/>
            </a:endParaRPr>
          </a:p>
          <a:p>
            <a:pPr lvl="0" algn="just">
              <a:buFont typeface="Wingdings" panose="05000000000000000000" pitchFamily="2" charset="2"/>
              <a:buChar char="q"/>
            </a:pPr>
            <a:r>
              <a:rPr lang="en-GB" sz="2000" dirty="0">
                <a:solidFill>
                  <a:srgbClr val="000000"/>
                </a:solidFill>
                <a:latin typeface="Book Antiqua" pitchFamily="18" charset="0"/>
              </a:rPr>
              <a:t>To establish standards that address IT audit and assurance professional roles and responsibilities, knowledge and skills, diligence, conduct and reporting requirements</a:t>
            </a:r>
            <a:endParaRPr lang="en-US" sz="2000" dirty="0">
              <a:solidFill>
                <a:srgbClr val="000000"/>
              </a:solidFill>
              <a:latin typeface="Book Antiqua" pitchFamily="18" charset="0"/>
            </a:endParaRPr>
          </a:p>
          <a:p>
            <a:pPr lvl="0" algn="just">
              <a:buNone/>
            </a:pPr>
            <a:endParaRPr lang="en-US" sz="2000" dirty="0">
              <a:solidFill>
                <a:srgbClr val="000000"/>
              </a:solidFill>
              <a:latin typeface="Book Antiqua" pitchFamily="18" charset="0"/>
            </a:endParaRPr>
          </a:p>
          <a:p>
            <a:pPr lvl="0" algn="just">
              <a:buNone/>
            </a:pPr>
            <a:r>
              <a:rPr lang="en-US" sz="2000" dirty="0">
                <a:solidFill>
                  <a:srgbClr val="000000"/>
                </a:solidFill>
                <a:latin typeface="Book Antiqua" pitchFamily="18" charset="0"/>
              </a:rPr>
              <a:t>Available for PDF download at </a:t>
            </a:r>
            <a:r>
              <a:rPr lang="en-US" sz="2000" dirty="0">
                <a:solidFill>
                  <a:srgbClr val="000000"/>
                </a:solidFill>
                <a:latin typeface="Book Antiqua" pitchFamily="18" charset="0"/>
                <a:hlinkClick r:id="rId2"/>
              </a:rPr>
              <a:t>http://www.isaca.org/Knowledge-Center/ITAF-IT-Assurance-Audit-/Pages/default.aspx</a:t>
            </a:r>
            <a:endParaRPr lang="en-US" sz="2000" dirty="0">
              <a:solidFill>
                <a:srgbClr val="000000"/>
              </a:solidFill>
              <a:latin typeface="Book Antiqua" pitchFamily="18" charset="0"/>
            </a:endParaRPr>
          </a:p>
          <a:p>
            <a:endParaRPr lang="en-US" dirty="0"/>
          </a:p>
        </p:txBody>
      </p:sp>
    </p:spTree>
    <p:extLst>
      <p:ext uri="{BB962C8B-B14F-4D97-AF65-F5344CB8AC3E}">
        <p14:creationId xmlns:p14="http://schemas.microsoft.com/office/powerpoint/2010/main" xmlns="" val="3617630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a:solidFill>
                  <a:srgbClr val="7030A0"/>
                </a:solidFill>
                <a:latin typeface="Book Antiqua" pitchFamily="18" charset="0"/>
              </a:rPr>
              <a:t>Information Technology Assurance Framework  (ITAF) </a:t>
            </a:r>
            <a:r>
              <a:rPr lang="en-US" b="1" dirty="0">
                <a:solidFill>
                  <a:srgbClr val="000000"/>
                </a:solidFill>
                <a:latin typeface="Book Antiqua" pitchFamily="18" charset="0"/>
              </a:rPr>
              <a:t/>
            </a:r>
            <a:br>
              <a:rPr lang="en-US" b="1" dirty="0">
                <a:solidFill>
                  <a:srgbClr val="000000"/>
                </a:solidFill>
                <a:latin typeface="Book Antiqua" pitchFamily="18" charset="0"/>
              </a:rPr>
            </a:br>
            <a:endParaRPr lang="en-US" dirty="0"/>
          </a:p>
        </p:txBody>
      </p:sp>
      <p:sp>
        <p:nvSpPr>
          <p:cNvPr id="3" name="Content Placeholder 2"/>
          <p:cNvSpPr>
            <a:spLocks noGrp="1"/>
          </p:cNvSpPr>
          <p:nvPr>
            <p:ph idx="1"/>
          </p:nvPr>
        </p:nvSpPr>
        <p:spPr/>
        <p:txBody>
          <a:bodyPr/>
          <a:lstStyle/>
          <a:p>
            <a:pPr lvl="0" algn="just"/>
            <a:r>
              <a:rPr lang="en-GB" sz="2000" b="1" dirty="0">
                <a:solidFill>
                  <a:srgbClr val="000000"/>
                </a:solidFill>
                <a:latin typeface="Book Antiqua" pitchFamily="18" charset="0"/>
              </a:rPr>
              <a:t>Standards</a:t>
            </a:r>
            <a:r>
              <a:rPr lang="en-GB" sz="2000" dirty="0">
                <a:solidFill>
                  <a:srgbClr val="000000"/>
                </a:solidFill>
                <a:latin typeface="Book Antiqua" pitchFamily="18" charset="0"/>
              </a:rPr>
              <a:t> - adherence to these is mandatory for IS audit and assurance </a:t>
            </a:r>
            <a:r>
              <a:rPr lang="en-GB" sz="2000" dirty="0" err="1">
                <a:solidFill>
                  <a:srgbClr val="000000"/>
                </a:solidFill>
                <a:latin typeface="Book Antiqua" pitchFamily="18" charset="0"/>
              </a:rPr>
              <a:t>requirements.They</a:t>
            </a:r>
            <a:r>
              <a:rPr lang="en-GB" sz="2000" dirty="0">
                <a:solidFill>
                  <a:srgbClr val="000000"/>
                </a:solidFill>
                <a:latin typeface="Book Antiqua" pitchFamily="18" charset="0"/>
              </a:rPr>
              <a:t> provide the IT/IS Audit and Assurance professional with benchmarks for a minimum level of acceptable performance </a:t>
            </a:r>
            <a:r>
              <a:rPr lang="en-029" sz="2000" dirty="0">
                <a:solidFill>
                  <a:srgbClr val="000000"/>
                </a:solidFill>
                <a:latin typeface="Book Antiqua" pitchFamily="18" charset="0"/>
              </a:rPr>
              <a:t>required to meet the relevant professional responsibilities.</a:t>
            </a:r>
          </a:p>
          <a:p>
            <a:pPr marL="0" lvl="0" indent="0" algn="just">
              <a:buNone/>
            </a:pPr>
            <a:endParaRPr lang="en-US" sz="2000" dirty="0">
              <a:solidFill>
                <a:srgbClr val="000000"/>
              </a:solidFill>
              <a:latin typeface="Book Antiqua" pitchFamily="18" charset="0"/>
            </a:endParaRPr>
          </a:p>
          <a:p>
            <a:pPr lvl="0" algn="just"/>
            <a:r>
              <a:rPr lang="en-GB" sz="2000" b="1" dirty="0">
                <a:solidFill>
                  <a:srgbClr val="000000"/>
                </a:solidFill>
                <a:latin typeface="Book Antiqua" pitchFamily="18" charset="0"/>
              </a:rPr>
              <a:t>Guidelines</a:t>
            </a:r>
            <a:r>
              <a:rPr lang="en-GB" sz="2000" dirty="0">
                <a:solidFill>
                  <a:srgbClr val="000000"/>
                </a:solidFill>
                <a:latin typeface="Book Antiqua" pitchFamily="18" charset="0"/>
              </a:rPr>
              <a:t> - provides further information on how to apply the standards.</a:t>
            </a:r>
          </a:p>
          <a:p>
            <a:pPr lvl="0" algn="just"/>
            <a:endParaRPr lang="en-GB" sz="2000" dirty="0">
              <a:solidFill>
                <a:srgbClr val="000000"/>
              </a:solidFill>
              <a:latin typeface="Book Antiqua" pitchFamily="18" charset="0"/>
            </a:endParaRPr>
          </a:p>
          <a:p>
            <a:pPr lvl="0" algn="just"/>
            <a:r>
              <a:rPr lang="en-GB" sz="2000" b="1" dirty="0">
                <a:solidFill>
                  <a:srgbClr val="000000"/>
                </a:solidFill>
                <a:latin typeface="Book Antiqua" pitchFamily="18" charset="0"/>
              </a:rPr>
              <a:t>Tools and Techniques</a:t>
            </a:r>
            <a:r>
              <a:rPr lang="en-GB" sz="2000" dirty="0">
                <a:solidFill>
                  <a:srgbClr val="000000"/>
                </a:solidFill>
                <a:latin typeface="Book Antiqua" pitchFamily="18" charset="0"/>
              </a:rPr>
              <a:t> - in the form of supplementary procedures.</a:t>
            </a:r>
            <a:endParaRPr lang="en-US" sz="2000" dirty="0">
              <a:solidFill>
                <a:srgbClr val="0099FF"/>
              </a:solidFill>
              <a:latin typeface="Book Antiqua" pitchFamily="18" charset="0"/>
            </a:endParaRPr>
          </a:p>
          <a:p>
            <a:pPr lvl="0" algn="just">
              <a:buNone/>
            </a:pPr>
            <a:r>
              <a:rPr lang="en-GB" sz="2000" dirty="0">
                <a:solidFill>
                  <a:srgbClr val="000000"/>
                </a:solidFill>
                <a:latin typeface="Book Antiqua" pitchFamily="18" charset="0"/>
              </a:rPr>
              <a:t>    </a:t>
            </a:r>
          </a:p>
          <a:p>
            <a:pPr marL="0" lvl="0" indent="0" algn="just">
              <a:buNone/>
            </a:pPr>
            <a:r>
              <a:rPr lang="en-GB" sz="2000" dirty="0">
                <a:solidFill>
                  <a:srgbClr val="000000"/>
                </a:solidFill>
                <a:latin typeface="Book Antiqua" pitchFamily="18" charset="0"/>
              </a:rPr>
              <a:t>Currently, there are 17 Standards, 18 Guidelines and </a:t>
            </a:r>
            <a:r>
              <a:rPr lang="en-US" sz="2000" dirty="0">
                <a:solidFill>
                  <a:srgbClr val="000000"/>
                </a:solidFill>
                <a:latin typeface="Book Antiqua" pitchFamily="18" charset="0"/>
              </a:rPr>
              <a:t>five categories of </a:t>
            </a:r>
            <a:r>
              <a:rPr lang="en-GB" sz="2000" dirty="0">
                <a:solidFill>
                  <a:srgbClr val="000000"/>
                </a:solidFill>
                <a:latin typeface="Book Antiqua" pitchFamily="18" charset="0"/>
              </a:rPr>
              <a:t>Tools and Techniques</a:t>
            </a:r>
            <a:r>
              <a:rPr lang="en-US" sz="2000" dirty="0">
                <a:solidFill>
                  <a:srgbClr val="000000"/>
                </a:solidFill>
                <a:latin typeface="Book Antiqua" pitchFamily="18" charset="0"/>
              </a:rPr>
              <a:t>. All are</a:t>
            </a:r>
            <a:r>
              <a:rPr lang="en-GB" sz="2000" dirty="0">
                <a:solidFill>
                  <a:srgbClr val="000000"/>
                </a:solidFill>
                <a:latin typeface="Book Antiqua" pitchFamily="18" charset="0"/>
              </a:rPr>
              <a:t> available on the ISACA website www.isaca.org</a:t>
            </a:r>
            <a:endParaRPr lang="en-US" sz="2000" dirty="0">
              <a:solidFill>
                <a:srgbClr val="000000"/>
              </a:solidFill>
              <a:latin typeface="Book Antiqua" pitchFamily="18" charset="0"/>
            </a:endParaRPr>
          </a:p>
          <a:p>
            <a:endParaRPr lang="en-US" dirty="0"/>
          </a:p>
        </p:txBody>
      </p:sp>
    </p:spTree>
    <p:extLst>
      <p:ext uri="{BB962C8B-B14F-4D97-AF65-F5344CB8AC3E}">
        <p14:creationId xmlns:p14="http://schemas.microsoft.com/office/powerpoint/2010/main" xmlns="" val="2087818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7030A0"/>
                </a:solidFill>
                <a:latin typeface="Arial (body)"/>
                <a:ea typeface="Times New Roman" pitchFamily="18" charset="0"/>
                <a:cs typeface="Arial" pitchFamily="34" charset="0"/>
              </a:rPr>
              <a:t>Key components of the ITAF are standards, guidelines, tools and techniques</a:t>
            </a:r>
            <a:endParaRPr lang="en-US" dirty="0"/>
          </a:p>
        </p:txBody>
      </p:sp>
      <p:sp>
        <p:nvSpPr>
          <p:cNvPr id="3" name="Content Placeholder 2"/>
          <p:cNvSpPr>
            <a:spLocks noGrp="1"/>
          </p:cNvSpPr>
          <p:nvPr>
            <p:ph idx="1"/>
          </p:nvPr>
        </p:nvSpPr>
        <p:spPr/>
        <p:txBody>
          <a:bodyPr/>
          <a:lstStyle/>
          <a:p>
            <a:pPr lvl="0" algn="just"/>
            <a:r>
              <a:rPr lang="en-029" sz="2000" b="1" i="1" dirty="0">
                <a:solidFill>
                  <a:srgbClr val="000000"/>
                </a:solidFill>
                <a:latin typeface="Book Antiqua" pitchFamily="18" charset="0"/>
              </a:rPr>
              <a:t>General Standards (1000 series) - </a:t>
            </a:r>
            <a:r>
              <a:rPr lang="en-029" sz="2000" dirty="0">
                <a:solidFill>
                  <a:srgbClr val="000000"/>
                </a:solidFill>
                <a:latin typeface="Book Antiqua" pitchFamily="18" charset="0"/>
              </a:rPr>
              <a:t>Are the guiding principles under which the IS assurance profession operates. They apply to the conduct of all assignments, and deal with the IS audit and assurance professional’s ethics, independence, objectivity and due care as well as knowledge, competency and skill.</a:t>
            </a:r>
          </a:p>
          <a:p>
            <a:pPr lvl="0">
              <a:buNone/>
            </a:pPr>
            <a:endParaRPr lang="en-029" sz="1000" dirty="0">
              <a:solidFill>
                <a:srgbClr val="000000"/>
              </a:solidFill>
              <a:latin typeface="Book Antiqua" pitchFamily="18" charset="0"/>
            </a:endParaRPr>
          </a:p>
          <a:p>
            <a:pPr lvl="0" algn="just"/>
            <a:r>
              <a:rPr lang="en-029" sz="2000" b="1" i="1" dirty="0">
                <a:solidFill>
                  <a:srgbClr val="000000"/>
                </a:solidFill>
                <a:latin typeface="Book Antiqua" pitchFamily="18" charset="0"/>
              </a:rPr>
              <a:t>Performance Standards (1200 series)</a:t>
            </a:r>
            <a:r>
              <a:rPr lang="en-029" sz="2000" dirty="0">
                <a:solidFill>
                  <a:srgbClr val="000000"/>
                </a:solidFill>
                <a:latin typeface="Book Antiqua" pitchFamily="18" charset="0"/>
              </a:rPr>
              <a:t>—Deal with the conduct of the assignment, such as planning and supervision, scoping, risk and materiality, resource mobilisation, supervision and assignment management, audit and assurance evidence, and the exercising of professional judgement and due care.</a:t>
            </a:r>
          </a:p>
          <a:p>
            <a:pPr lvl="0">
              <a:buNone/>
            </a:pPr>
            <a:endParaRPr lang="en-029" sz="1000" dirty="0">
              <a:solidFill>
                <a:srgbClr val="000000"/>
              </a:solidFill>
              <a:latin typeface="Book Antiqua" pitchFamily="18" charset="0"/>
            </a:endParaRPr>
          </a:p>
          <a:p>
            <a:pPr lvl="0" algn="just"/>
            <a:r>
              <a:rPr lang="en-029" sz="2000" b="1" i="1" dirty="0">
                <a:solidFill>
                  <a:srgbClr val="000000"/>
                </a:solidFill>
                <a:latin typeface="Book Antiqua" pitchFamily="18" charset="0"/>
              </a:rPr>
              <a:t>Reporting standards (1400 series)</a:t>
            </a:r>
            <a:r>
              <a:rPr lang="en-029" sz="2000" dirty="0">
                <a:solidFill>
                  <a:srgbClr val="000000"/>
                </a:solidFill>
                <a:latin typeface="Book Antiqua" pitchFamily="18" charset="0"/>
              </a:rPr>
              <a:t>—Address the types of reports, means of communication and the information communicated.</a:t>
            </a:r>
          </a:p>
          <a:p>
            <a:pPr lvl="0">
              <a:buNone/>
            </a:pPr>
            <a:endParaRPr lang="en-029" sz="2000" dirty="0">
              <a:solidFill>
                <a:srgbClr val="000000"/>
              </a:solidFill>
              <a:latin typeface="Book Antiqua" pitchFamily="18" charset="0"/>
            </a:endParaRPr>
          </a:p>
          <a:p>
            <a:endParaRPr lang="en-US" dirty="0"/>
          </a:p>
        </p:txBody>
      </p:sp>
    </p:spTree>
    <p:extLst>
      <p:ext uri="{BB962C8B-B14F-4D97-AF65-F5344CB8AC3E}">
        <p14:creationId xmlns:p14="http://schemas.microsoft.com/office/powerpoint/2010/main" xmlns="" val="516482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7030A0"/>
                </a:solidFill>
                <a:latin typeface="Arial (body)"/>
                <a:cs typeface="Arial" pitchFamily="34" charset="0"/>
              </a:rPr>
              <a:t>Examples of Standards</a:t>
            </a:r>
            <a:endParaRPr lang="en-029" dirty="0"/>
          </a:p>
        </p:txBody>
      </p:sp>
      <p:sp>
        <p:nvSpPr>
          <p:cNvPr id="3" name="Content Placeholder 2"/>
          <p:cNvSpPr>
            <a:spLocks noGrp="1"/>
          </p:cNvSpPr>
          <p:nvPr>
            <p:ph idx="1"/>
          </p:nvPr>
        </p:nvSpPr>
        <p:spPr>
          <a:xfrm>
            <a:off x="381000" y="1752600"/>
            <a:ext cx="8229600" cy="4906963"/>
          </a:xfrm>
        </p:spPr>
        <p:txBody>
          <a:bodyPr/>
          <a:lstStyle/>
          <a:p>
            <a:r>
              <a:rPr lang="en-029" sz="2000" dirty="0">
                <a:latin typeface="Book Antiqua" pitchFamily="18" charset="0"/>
              </a:rPr>
              <a:t>1202.1</a:t>
            </a:r>
          </a:p>
          <a:p>
            <a:r>
              <a:rPr lang="en-029" sz="2000" dirty="0">
                <a:latin typeface="Book Antiqua" pitchFamily="18" charset="0"/>
              </a:rPr>
              <a:t>The IS audit and assurance function shall use an appropriate risk assessment approach and supporting methodology to develop the overall IS audit plan and determine priorities for the effective allocation of IS audit resources.</a:t>
            </a:r>
          </a:p>
          <a:p>
            <a:endParaRPr lang="en-029" sz="2000" dirty="0">
              <a:latin typeface="Book Antiqua" pitchFamily="18" charset="0"/>
            </a:endParaRPr>
          </a:p>
          <a:p>
            <a:r>
              <a:rPr lang="en-029" sz="2000" dirty="0">
                <a:latin typeface="Book Antiqua" pitchFamily="18" charset="0"/>
              </a:rPr>
              <a:t>1202.2</a:t>
            </a:r>
          </a:p>
          <a:p>
            <a:r>
              <a:rPr lang="en-029" sz="2000" dirty="0">
                <a:latin typeface="Book Antiqua" pitchFamily="18" charset="0"/>
              </a:rPr>
              <a:t>IS audit and assurance professionals shall identify and assess risk relevant to the area under review, when planning individual engagements.</a:t>
            </a:r>
          </a:p>
          <a:p>
            <a:endParaRPr lang="en-029" sz="2000" dirty="0">
              <a:latin typeface="Book Antiqua" pitchFamily="18" charset="0"/>
            </a:endParaRPr>
          </a:p>
          <a:p>
            <a:r>
              <a:rPr lang="en-029" sz="2000" dirty="0">
                <a:latin typeface="Book Antiqua" pitchFamily="18" charset="0"/>
              </a:rPr>
              <a:t>1202.3</a:t>
            </a:r>
          </a:p>
          <a:p>
            <a:r>
              <a:rPr lang="en-029" sz="2000" dirty="0">
                <a:latin typeface="Book Antiqua" pitchFamily="18" charset="0"/>
              </a:rPr>
              <a:t>IS audit and assurance professionals shall consider subject matter risk, audit risk and related exposure to the enterprise</a:t>
            </a:r>
          </a:p>
        </p:txBody>
      </p:sp>
    </p:spTree>
    <p:extLst>
      <p:ext uri="{BB962C8B-B14F-4D97-AF65-F5344CB8AC3E}">
        <p14:creationId xmlns:p14="http://schemas.microsoft.com/office/powerpoint/2010/main" xmlns="" val="524088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7030A0"/>
                </a:solidFill>
                <a:latin typeface="Arial (body)"/>
                <a:cs typeface="Arial" pitchFamily="34" charset="0"/>
              </a:rPr>
              <a:t>Examples of Standards</a:t>
            </a:r>
            <a:endParaRPr lang="en-029" dirty="0"/>
          </a:p>
        </p:txBody>
      </p:sp>
      <p:sp>
        <p:nvSpPr>
          <p:cNvPr id="3" name="Content Placeholder 2"/>
          <p:cNvSpPr>
            <a:spLocks noGrp="1"/>
          </p:cNvSpPr>
          <p:nvPr>
            <p:ph idx="1"/>
          </p:nvPr>
        </p:nvSpPr>
        <p:spPr>
          <a:xfrm>
            <a:off x="381000" y="1798320"/>
            <a:ext cx="8229600" cy="4861243"/>
          </a:xfrm>
        </p:spPr>
        <p:txBody>
          <a:bodyPr/>
          <a:lstStyle/>
          <a:p>
            <a:r>
              <a:rPr lang="en-029" sz="2000" dirty="0">
                <a:latin typeface="Book Antiqua" pitchFamily="18" charset="0"/>
              </a:rPr>
              <a:t>1203.1</a:t>
            </a:r>
          </a:p>
          <a:p>
            <a:r>
              <a:rPr lang="en-029" sz="2000" dirty="0">
                <a:latin typeface="Book Antiqua" pitchFamily="18" charset="0"/>
              </a:rPr>
              <a:t>IS audit and assurance professionals shall conduct the work in accordance with the approved IS audit plan to cover identified risk and within the agreed-on schedule</a:t>
            </a:r>
            <a:r>
              <a:rPr lang="en-029" sz="2000" dirty="0" smtClean="0">
                <a:latin typeface="Book Antiqua" pitchFamily="18" charset="0"/>
              </a:rPr>
              <a:t>.</a:t>
            </a:r>
            <a:endParaRPr lang="en-029" sz="2000" dirty="0">
              <a:latin typeface="Book Antiqua" pitchFamily="18" charset="0"/>
            </a:endParaRPr>
          </a:p>
          <a:p>
            <a:r>
              <a:rPr lang="en-029" sz="2000" dirty="0">
                <a:latin typeface="Book Antiqua" pitchFamily="18" charset="0"/>
              </a:rPr>
              <a:t>1203.2</a:t>
            </a:r>
          </a:p>
          <a:p>
            <a:r>
              <a:rPr lang="en-029" sz="2000" dirty="0">
                <a:latin typeface="Book Antiqua" pitchFamily="18" charset="0"/>
              </a:rPr>
              <a:t>IS audit and assurance professionals shall provide supervision to IS audit staff for whom they have supervisory responsibility, to accomplish audit objectives and meet applicable professional audit standards</a:t>
            </a:r>
            <a:r>
              <a:rPr lang="en-029" sz="2000" dirty="0" smtClean="0">
                <a:latin typeface="Book Antiqua" pitchFamily="18" charset="0"/>
              </a:rPr>
              <a:t>.</a:t>
            </a:r>
            <a:endParaRPr lang="en-029" sz="2000" dirty="0">
              <a:latin typeface="Book Antiqua" pitchFamily="18" charset="0"/>
            </a:endParaRPr>
          </a:p>
          <a:p>
            <a:r>
              <a:rPr lang="en-029" sz="2000" dirty="0">
                <a:latin typeface="Book Antiqua" pitchFamily="18" charset="0"/>
              </a:rPr>
              <a:t>1203.3</a:t>
            </a:r>
          </a:p>
          <a:p>
            <a:r>
              <a:rPr lang="en-029" sz="2000" dirty="0">
                <a:latin typeface="Book Antiqua" pitchFamily="18" charset="0"/>
              </a:rPr>
              <a:t>IS audit and assurance professionals shall accept only tasks that are within their knowledge and skills or for which they have a reasonable expectation of either acquiring the skills during the engagement or achieving the task under supervision.</a:t>
            </a:r>
          </a:p>
          <a:p>
            <a:endParaRPr lang="en-029" sz="2000" dirty="0">
              <a:latin typeface="Book Antiqua" pitchFamily="18" charset="0"/>
            </a:endParaRPr>
          </a:p>
          <a:p>
            <a:r>
              <a:rPr lang="en-029" sz="2000" dirty="0">
                <a:latin typeface="Book Antiqua" pitchFamily="18" charset="0"/>
              </a:rPr>
              <a:t>1203.4</a:t>
            </a:r>
          </a:p>
          <a:p>
            <a:r>
              <a:rPr lang="en-029" sz="2000" dirty="0">
                <a:latin typeface="Book Antiqua" pitchFamily="18" charset="0"/>
              </a:rPr>
              <a:t>IS audit and assurance professionals shall obtain sufficient and appropriate evidence to achieve the audit objectives. The audit findings and conclusions shall be supported by appropriate analysis and interpretation of this evidence.</a:t>
            </a:r>
          </a:p>
          <a:p>
            <a:endParaRPr lang="en-029" sz="2000" dirty="0">
              <a:latin typeface="Book Antiqua" pitchFamily="18" charset="0"/>
            </a:endParaRPr>
          </a:p>
          <a:p>
            <a:r>
              <a:rPr lang="en-029" sz="2000" dirty="0">
                <a:latin typeface="Book Antiqua" pitchFamily="18" charset="0"/>
              </a:rPr>
              <a:t>1203.5</a:t>
            </a:r>
          </a:p>
          <a:p>
            <a:r>
              <a:rPr lang="en-029" sz="2000" dirty="0">
                <a:latin typeface="Book Antiqua" pitchFamily="18" charset="0"/>
              </a:rPr>
              <a:t>IS audit and assurance professionals shall document the audit process, describing the audit work and the audit evidence that supports findings and conclusions.</a:t>
            </a:r>
          </a:p>
          <a:p>
            <a:endParaRPr lang="en-029" sz="2000" dirty="0">
              <a:latin typeface="Book Antiqua" pitchFamily="18" charset="0"/>
            </a:endParaRPr>
          </a:p>
          <a:p>
            <a:r>
              <a:rPr lang="en-029" sz="2000" dirty="0">
                <a:latin typeface="Book Antiqua" pitchFamily="18" charset="0"/>
              </a:rPr>
              <a:t>1203.6</a:t>
            </a:r>
          </a:p>
          <a:p>
            <a:r>
              <a:rPr lang="en-029" sz="2000" dirty="0">
                <a:latin typeface="Book Antiqua" pitchFamily="18" charset="0"/>
              </a:rPr>
              <a:t>IS audit and assurance professionals shall identify and conclude on findings.</a:t>
            </a:r>
          </a:p>
        </p:txBody>
      </p:sp>
    </p:spTree>
    <p:extLst>
      <p:ext uri="{BB962C8B-B14F-4D97-AF65-F5344CB8AC3E}">
        <p14:creationId xmlns:p14="http://schemas.microsoft.com/office/powerpoint/2010/main" xmlns="" val="3210988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Briefly introduce yourself and indicate your place of organization and what are your expectations of this course</a:t>
            </a:r>
            <a:endParaRPr lang="en-US" dirty="0"/>
          </a:p>
        </p:txBody>
      </p:sp>
    </p:spTree>
    <p:extLst>
      <p:ext uri="{BB962C8B-B14F-4D97-AF65-F5344CB8AC3E}">
        <p14:creationId xmlns:p14="http://schemas.microsoft.com/office/powerpoint/2010/main" xmlns="" val="4242825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7030A0"/>
                </a:solidFill>
                <a:latin typeface="Arial (body)"/>
                <a:ea typeface="Times New Roman" pitchFamily="18" charset="0"/>
                <a:cs typeface="Arial" pitchFamily="34" charset="0"/>
              </a:rPr>
              <a:t>Key components of the ITAF are standards, guidelines, tools and techniques</a:t>
            </a:r>
            <a:endParaRPr lang="en-029" dirty="0"/>
          </a:p>
        </p:txBody>
      </p:sp>
      <p:sp>
        <p:nvSpPr>
          <p:cNvPr id="3" name="Content Placeholder 2"/>
          <p:cNvSpPr>
            <a:spLocks noGrp="1"/>
          </p:cNvSpPr>
          <p:nvPr>
            <p:ph idx="1"/>
          </p:nvPr>
        </p:nvSpPr>
        <p:spPr/>
        <p:txBody>
          <a:bodyPr/>
          <a:lstStyle/>
          <a:p>
            <a:pPr>
              <a:buFont typeface="Arial"/>
              <a:buChar char="•"/>
            </a:pPr>
            <a:r>
              <a:rPr lang="en-029" b="1" dirty="0">
                <a:solidFill>
                  <a:srgbClr val="313131"/>
                </a:solidFill>
              </a:rPr>
              <a:t>Guidelines</a:t>
            </a:r>
            <a:r>
              <a:rPr lang="en-029" dirty="0">
                <a:solidFill>
                  <a:srgbClr val="313131"/>
                </a:solidFill>
              </a:rPr>
              <a:t>, supporting the standards </a:t>
            </a:r>
            <a:r>
              <a:rPr lang="en-029" dirty="0" smtClean="0">
                <a:solidFill>
                  <a:srgbClr val="313131"/>
                </a:solidFill>
              </a:rPr>
              <a:t>and are  </a:t>
            </a:r>
            <a:r>
              <a:rPr lang="en-029" dirty="0">
                <a:solidFill>
                  <a:srgbClr val="313131"/>
                </a:solidFill>
              </a:rPr>
              <a:t>also divided into three </a:t>
            </a:r>
            <a:r>
              <a:rPr lang="en-029" dirty="0" smtClean="0">
                <a:solidFill>
                  <a:srgbClr val="313131"/>
                </a:solidFill>
              </a:rPr>
              <a:t>categories :</a:t>
            </a:r>
          </a:p>
          <a:p>
            <a:pPr>
              <a:buFont typeface="Arial"/>
              <a:buChar char="•"/>
            </a:pPr>
            <a:r>
              <a:rPr lang="en-029" dirty="0" smtClean="0">
                <a:solidFill>
                  <a:srgbClr val="313131"/>
                </a:solidFill>
              </a:rPr>
              <a:t>General </a:t>
            </a:r>
            <a:r>
              <a:rPr lang="en-029" dirty="0">
                <a:solidFill>
                  <a:srgbClr val="313131"/>
                </a:solidFill>
              </a:rPr>
              <a:t>guidelines (2000 series)</a:t>
            </a:r>
          </a:p>
          <a:p>
            <a:pPr>
              <a:buFont typeface="Arial"/>
              <a:buChar char="•"/>
            </a:pPr>
            <a:r>
              <a:rPr lang="en-029" dirty="0">
                <a:solidFill>
                  <a:srgbClr val="313131"/>
                </a:solidFill>
              </a:rPr>
              <a:t>Performance guidelines (2200 series)</a:t>
            </a:r>
          </a:p>
          <a:p>
            <a:pPr>
              <a:buFont typeface="Arial"/>
              <a:buChar char="•"/>
            </a:pPr>
            <a:r>
              <a:rPr lang="en-029" dirty="0">
                <a:solidFill>
                  <a:srgbClr val="313131"/>
                </a:solidFill>
              </a:rPr>
              <a:t>Reporting guidelines (2400 series)</a:t>
            </a:r>
          </a:p>
          <a:p>
            <a:endParaRPr lang="en-029" dirty="0"/>
          </a:p>
        </p:txBody>
      </p:sp>
    </p:spTree>
    <p:extLst>
      <p:ext uri="{BB962C8B-B14F-4D97-AF65-F5344CB8AC3E}">
        <p14:creationId xmlns:p14="http://schemas.microsoft.com/office/powerpoint/2010/main" xmlns="" val="3143730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7030A0"/>
                </a:solidFill>
                <a:latin typeface="Arial (body)"/>
                <a:ea typeface="Times New Roman" pitchFamily="18" charset="0"/>
                <a:cs typeface="Arial" pitchFamily="34" charset="0"/>
              </a:rPr>
              <a:t>Key components of the ITAF are standards, guidelines, tools and techniques</a:t>
            </a:r>
            <a:endParaRPr lang="en-029" dirty="0"/>
          </a:p>
        </p:txBody>
      </p:sp>
      <p:sp>
        <p:nvSpPr>
          <p:cNvPr id="3" name="Content Placeholder 2"/>
          <p:cNvSpPr>
            <a:spLocks noGrp="1"/>
          </p:cNvSpPr>
          <p:nvPr>
            <p:ph idx="1"/>
          </p:nvPr>
        </p:nvSpPr>
        <p:spPr/>
        <p:txBody>
          <a:bodyPr/>
          <a:lstStyle/>
          <a:p>
            <a:r>
              <a:rPr lang="en-029" dirty="0"/>
              <a:t>Tools and techniques, providing additional guidance for IS audit and assurance professionals, e.g., white papers, IS audit/assurance programmes, the COBIT 5 family of products</a:t>
            </a:r>
          </a:p>
        </p:txBody>
      </p:sp>
    </p:spTree>
    <p:extLst>
      <p:ext uri="{BB962C8B-B14F-4D97-AF65-F5344CB8AC3E}">
        <p14:creationId xmlns:p14="http://schemas.microsoft.com/office/powerpoint/2010/main" xmlns="" val="786388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90" y="1555124"/>
            <a:ext cx="8229600" cy="838200"/>
          </a:xfrm>
        </p:spPr>
        <p:txBody>
          <a:bodyPr/>
          <a:lstStyle/>
          <a:p>
            <a:r>
              <a:rPr lang="en-GB" sz="2400" dirty="0" smtClean="0">
                <a:latin typeface="Book Antiqua" pitchFamily="18" charset="0"/>
              </a:rPr>
              <a:t/>
            </a:r>
            <a:br>
              <a:rPr lang="en-GB" sz="2400" dirty="0" smtClean="0">
                <a:latin typeface="Book Antiqua" pitchFamily="18" charset="0"/>
              </a:rPr>
            </a:br>
            <a:r>
              <a:rPr lang="en-GB" sz="2400" dirty="0" smtClean="0">
                <a:solidFill>
                  <a:srgbClr val="7030A0"/>
                </a:solidFill>
                <a:latin typeface="Book Antiqua" pitchFamily="18" charset="0"/>
              </a:rPr>
              <a:t>Institute of Internal Auditors’ (IIA) Global Technology Audit Guides </a:t>
            </a:r>
            <a:r>
              <a:rPr lang="en-US" dirty="0" smtClean="0">
                <a:latin typeface="Book Antiqua" pitchFamily="18" charset="0"/>
              </a:rPr>
              <a:t/>
            </a:r>
            <a:br>
              <a:rPr lang="en-US" dirty="0" smtClean="0">
                <a:latin typeface="Book Antiqua" pitchFamily="18" charset="0"/>
              </a:rPr>
            </a:br>
            <a:endParaRPr lang="en-US" dirty="0">
              <a:latin typeface="Book Antiqua" pitchFamily="18" charset="0"/>
            </a:endParaRPr>
          </a:p>
        </p:txBody>
      </p:sp>
      <p:sp>
        <p:nvSpPr>
          <p:cNvPr id="3" name="Content Placeholder 2"/>
          <p:cNvSpPr>
            <a:spLocks noGrp="1"/>
          </p:cNvSpPr>
          <p:nvPr>
            <p:ph idx="1"/>
          </p:nvPr>
        </p:nvSpPr>
        <p:spPr>
          <a:xfrm>
            <a:off x="698832" y="2557351"/>
            <a:ext cx="7532914" cy="3933601"/>
          </a:xfrm>
        </p:spPr>
        <p:txBody>
          <a:bodyPr/>
          <a:lstStyle/>
          <a:p>
            <a:pPr marL="46038" indent="4763" algn="just">
              <a:buNone/>
            </a:pPr>
            <a:r>
              <a:rPr lang="en-GB" sz="2000" dirty="0" smtClean="0">
                <a:latin typeface="Book Antiqua" pitchFamily="18" charset="0"/>
              </a:rPr>
              <a:t>The IIA Global Technology Audit Guides (GTAG) are comprehensive and designed to:</a:t>
            </a:r>
          </a:p>
          <a:p>
            <a:pPr marL="46038" indent="4763" algn="just">
              <a:buNone/>
            </a:pPr>
            <a:endParaRPr lang="en-US" sz="1000" dirty="0" smtClean="0">
              <a:latin typeface="Book Antiqua" pitchFamily="18" charset="0"/>
            </a:endParaRPr>
          </a:p>
          <a:p>
            <a:pPr lvl="0" algn="just"/>
            <a:r>
              <a:rPr lang="en-GB" sz="2000" dirty="0" smtClean="0">
                <a:latin typeface="Book Antiqua" pitchFamily="18" charset="0"/>
              </a:rPr>
              <a:t>Provide a mechanism to quickly address new IT Issues.</a:t>
            </a:r>
          </a:p>
          <a:p>
            <a:pPr lvl="0" algn="just">
              <a:buNone/>
            </a:pPr>
            <a:endParaRPr lang="en-US" sz="1000" dirty="0" smtClean="0">
              <a:latin typeface="Book Antiqua" pitchFamily="18" charset="0"/>
            </a:endParaRPr>
          </a:p>
          <a:p>
            <a:pPr lvl="0" algn="just"/>
            <a:r>
              <a:rPr lang="en-GB" sz="2000" dirty="0" smtClean="0">
                <a:latin typeface="Book Antiqua" pitchFamily="18" charset="0"/>
              </a:rPr>
              <a:t>Produce technical audit guides on a global scale.</a:t>
            </a:r>
          </a:p>
          <a:p>
            <a:pPr lvl="0" algn="just">
              <a:buNone/>
            </a:pPr>
            <a:endParaRPr lang="en-GB" sz="1000" dirty="0" smtClean="0">
              <a:latin typeface="Book Antiqua" pitchFamily="18" charset="0"/>
            </a:endParaRPr>
          </a:p>
          <a:p>
            <a:pPr lvl="0" algn="just"/>
            <a:r>
              <a:rPr lang="en-GB" sz="2000" dirty="0" smtClean="0">
                <a:latin typeface="Book Antiqua" pitchFamily="18" charset="0"/>
              </a:rPr>
              <a:t>Provide easy-to-understand information technology audit guides to members of the Audit profession.</a:t>
            </a:r>
            <a:br>
              <a:rPr lang="en-GB" sz="2000" dirty="0" smtClean="0">
                <a:latin typeface="Book Antiqua" pitchFamily="18" charset="0"/>
              </a:rPr>
            </a:br>
            <a:endParaRPr lang="en-US" sz="2000" dirty="0" smtClean="0">
              <a:latin typeface="Book Antiqua" pitchFamily="18" charset="0"/>
            </a:endParaRPr>
          </a:p>
          <a:p>
            <a:pPr>
              <a:buNone/>
            </a:pPr>
            <a:r>
              <a:rPr lang="en-US" sz="2000" dirty="0" smtClean="0">
                <a:latin typeface="Book Antiqua" pitchFamily="18" charset="0"/>
              </a:rPr>
              <a:t>See </a:t>
            </a:r>
            <a:r>
              <a:rPr lang="en-US" sz="2000" dirty="0" smtClean="0">
                <a:latin typeface="Book Antiqua" pitchFamily="18" charset="0"/>
                <a:hlinkClick r:id="rId3"/>
              </a:rPr>
              <a:t>www.theiia.org/guidance/technology/</a:t>
            </a:r>
            <a:endParaRPr lang="en-US" sz="2000" dirty="0" smtClean="0">
              <a:latin typeface="Book Antiqua" pitchFamily="18" charset="0"/>
            </a:endParaRPr>
          </a:p>
          <a:p>
            <a:endParaRPr lang="en-US" sz="4000" dirty="0">
              <a:latin typeface="Book Antiqua" pitchFamily="18" charset="0"/>
            </a:endParaRPr>
          </a:p>
        </p:txBody>
      </p:sp>
    </p:spTree>
    <p:extLst>
      <p:ext uri="{BB962C8B-B14F-4D97-AF65-F5344CB8AC3E}">
        <p14:creationId xmlns:p14="http://schemas.microsoft.com/office/powerpoint/2010/main" xmlns="" val="2466340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27090"/>
            <a:ext cx="8229600" cy="838200"/>
          </a:xfrm>
        </p:spPr>
        <p:txBody>
          <a:bodyPr/>
          <a:lstStyle/>
          <a:p>
            <a:r>
              <a:rPr lang="en-GB" sz="2400" b="1" dirty="0" smtClean="0">
                <a:latin typeface="Book Antiqua" pitchFamily="18" charset="0"/>
              </a:rPr>
              <a:t/>
            </a:r>
            <a:br>
              <a:rPr lang="en-GB" sz="2400" b="1" dirty="0" smtClean="0">
                <a:latin typeface="Book Antiqua" pitchFamily="18" charset="0"/>
              </a:rPr>
            </a:br>
            <a:r>
              <a:rPr lang="en-GB" sz="2800" b="1" dirty="0" smtClean="0">
                <a:solidFill>
                  <a:srgbClr val="7030A0"/>
                </a:solidFill>
                <a:latin typeface="Book Antiqua" pitchFamily="18" charset="0"/>
              </a:rPr>
              <a:t>IIA Global Technology Audit Guides</a:t>
            </a:r>
            <a:r>
              <a:rPr lang="en-GB" sz="4800" b="1" dirty="0" smtClean="0">
                <a:solidFill>
                  <a:srgbClr val="7030A0"/>
                </a:solidFill>
                <a:latin typeface="Book Antiqua" pitchFamily="18" charset="0"/>
              </a:rPr>
              <a:t> </a:t>
            </a:r>
            <a:r>
              <a:rPr lang="en-GB" sz="2800" b="1" dirty="0" smtClean="0">
                <a:solidFill>
                  <a:srgbClr val="7030A0"/>
                </a:solidFill>
                <a:latin typeface="Book Antiqua" pitchFamily="18" charset="0"/>
              </a:rPr>
              <a:t>(GTAG)</a:t>
            </a:r>
            <a:r>
              <a:rPr lang="en-US" b="1" dirty="0" smtClean="0">
                <a:latin typeface="Book Antiqua" pitchFamily="18" charset="0"/>
              </a:rPr>
              <a:t/>
            </a:r>
            <a:br>
              <a:rPr lang="en-US" b="1" dirty="0" smtClean="0">
                <a:latin typeface="Book Antiqua" pitchFamily="18" charset="0"/>
              </a:rPr>
            </a:br>
            <a:endParaRPr lang="en-US" b="1" dirty="0">
              <a:latin typeface="Book Antiqua" pitchFamily="18" charset="0"/>
            </a:endParaRPr>
          </a:p>
        </p:txBody>
      </p:sp>
      <p:sp>
        <p:nvSpPr>
          <p:cNvPr id="3" name="Content Placeholder 2"/>
          <p:cNvSpPr>
            <a:spLocks noGrp="1"/>
          </p:cNvSpPr>
          <p:nvPr>
            <p:ph idx="1"/>
          </p:nvPr>
        </p:nvSpPr>
        <p:spPr>
          <a:xfrm>
            <a:off x="283335" y="1751529"/>
            <a:ext cx="8667482" cy="5035638"/>
          </a:xfrm>
        </p:spPr>
        <p:txBody>
          <a:bodyPr/>
          <a:lstStyle/>
          <a:p>
            <a:r>
              <a:rPr lang="en-US" sz="1600" dirty="0" smtClean="0">
                <a:hlinkClick r:id="rId3" action="ppaction://hlinkfile"/>
              </a:rPr>
              <a:t>GTAG 17: Auditing IT Governance​</a:t>
            </a:r>
            <a:endParaRPr lang="en-US" sz="1600" b="1" dirty="0" smtClean="0"/>
          </a:p>
          <a:p>
            <a:r>
              <a:rPr lang="en-US" sz="1600" dirty="0" smtClean="0">
                <a:hlinkClick r:id="rId4" action="ppaction://hlinkfile"/>
              </a:rPr>
              <a:t>GTAG 16: Data Analysis Technologies</a:t>
            </a:r>
            <a:endParaRPr lang="en-US" sz="1600" dirty="0" smtClean="0"/>
          </a:p>
          <a:p>
            <a:r>
              <a:rPr lang="en-US" sz="1600" dirty="0" smtClean="0">
                <a:hlinkClick r:id="rId5" action="ppaction://hlinkfile"/>
              </a:rPr>
              <a:t>GTAG 15: Information Security Governance</a:t>
            </a:r>
            <a:r>
              <a:rPr lang="en-US" sz="1600" dirty="0" smtClean="0"/>
              <a:t> ​​​ </a:t>
            </a:r>
          </a:p>
          <a:p>
            <a:r>
              <a:rPr lang="en-US" sz="1600" dirty="0" smtClean="0">
                <a:hlinkClick r:id="rId6" action="ppaction://hlinkfile"/>
              </a:rPr>
              <a:t>GTAG 14: Auditing User-developed Applications</a:t>
            </a:r>
            <a:r>
              <a:rPr lang="en-US" sz="1600" dirty="0" smtClean="0"/>
              <a:t>​ ​ </a:t>
            </a:r>
          </a:p>
          <a:p>
            <a:r>
              <a:rPr lang="en-US" sz="1600" dirty="0" smtClean="0">
                <a:hlinkClick r:id="rId7" action="ppaction://hlinkfile"/>
              </a:rPr>
              <a:t>GTAG 13: Fraud Prevention and Detection in an Automated World</a:t>
            </a:r>
            <a:r>
              <a:rPr lang="en-US" sz="1600" dirty="0" smtClean="0"/>
              <a:t> ​​ </a:t>
            </a:r>
          </a:p>
          <a:p>
            <a:r>
              <a:rPr lang="en-US" sz="1600" dirty="0" smtClean="0">
                <a:hlinkClick r:id="rId8" action="ppaction://hlinkfile"/>
              </a:rPr>
              <a:t>GTAG 12: Auditing IT Projects</a:t>
            </a:r>
            <a:r>
              <a:rPr lang="en-US" sz="1600" dirty="0" smtClean="0"/>
              <a:t> ​​ </a:t>
            </a:r>
          </a:p>
          <a:p>
            <a:r>
              <a:rPr lang="en-US" sz="1600" dirty="0" smtClean="0">
                <a:hlinkClick r:id="rId9" action="ppaction://hlinkfile"/>
              </a:rPr>
              <a:t>GTAG 11: Developing the IT Audit Plan</a:t>
            </a:r>
            <a:r>
              <a:rPr lang="en-US" sz="1600" dirty="0" smtClean="0"/>
              <a:t> ​​ </a:t>
            </a:r>
          </a:p>
          <a:p>
            <a:r>
              <a:rPr lang="en-US" sz="1600" dirty="0" smtClean="0">
                <a:hlinkClick r:id="rId10" action="ppaction://hlinkfile"/>
              </a:rPr>
              <a:t>GTAG 10: Business Continuity Management</a:t>
            </a:r>
            <a:r>
              <a:rPr lang="en-US" sz="1600" dirty="0" smtClean="0"/>
              <a:t> ​​ </a:t>
            </a:r>
          </a:p>
          <a:p>
            <a:r>
              <a:rPr lang="en-US" sz="1600" dirty="0" smtClean="0">
                <a:hlinkClick r:id="rId11" action="ppaction://hlinkfile"/>
              </a:rPr>
              <a:t>GTAG 9: Identity and Access Management</a:t>
            </a:r>
            <a:r>
              <a:rPr lang="en-US" sz="1600" dirty="0" smtClean="0"/>
              <a:t> ​​ </a:t>
            </a:r>
          </a:p>
          <a:p>
            <a:r>
              <a:rPr lang="en-US" sz="1600" dirty="0" smtClean="0">
                <a:hlinkClick r:id="rId12" action="ppaction://hlinkfile"/>
              </a:rPr>
              <a:t>GTAG 8: Auditing Application Controls</a:t>
            </a:r>
            <a:endParaRPr lang="en-US" sz="1600" dirty="0" smtClean="0"/>
          </a:p>
          <a:p>
            <a:r>
              <a:rPr lang="en-US" sz="1600" dirty="0" smtClean="0">
                <a:hlinkClick r:id="rId13" action="ppaction://hlinkfile"/>
              </a:rPr>
              <a:t>GTAG 7: Information Technology Outsourcing, 2nd Edition</a:t>
            </a:r>
            <a:endParaRPr lang="en-US" sz="1600" dirty="0" smtClean="0"/>
          </a:p>
          <a:p>
            <a:r>
              <a:rPr lang="en-US" sz="1600" dirty="0" smtClean="0">
                <a:hlinkClick r:id="rId14" action="ppaction://hlinkfile"/>
              </a:rPr>
              <a:t>GTAG 4: Management of IT Auditing, 2nd Edition</a:t>
            </a:r>
            <a:endParaRPr lang="en-US" sz="1600" dirty="0" smtClean="0"/>
          </a:p>
          <a:p>
            <a:r>
              <a:rPr lang="en-US" sz="1600" dirty="0" smtClean="0">
                <a:hlinkClick r:id="rId15" action="ppaction://hlinkfile"/>
              </a:rPr>
              <a:t>GTAG 3: Continuous Auditing: Implications for Assurance, Monitoring, and Risk Assessment</a:t>
            </a:r>
            <a:endParaRPr lang="en-US" sz="1600" dirty="0" smtClean="0"/>
          </a:p>
          <a:p>
            <a:r>
              <a:rPr lang="en-US" sz="1600" dirty="0" smtClean="0">
                <a:hlinkClick r:id="rId16" action="ppaction://hlinkfile"/>
              </a:rPr>
              <a:t>GTAG 2: Change and Patch Management Controls: Critical for Organizational Success, 2nd Edition</a:t>
            </a:r>
            <a:r>
              <a:rPr lang="en-US" sz="1600" dirty="0" smtClean="0"/>
              <a:t> ​​ </a:t>
            </a:r>
          </a:p>
          <a:p>
            <a:r>
              <a:rPr lang="en-US" sz="1600" dirty="0" smtClean="0">
                <a:hlinkClick r:id="rId17" action="ppaction://hlinkfile"/>
              </a:rPr>
              <a:t>GTAG 1: Information Technology Risk and Controls, 2nd Edition</a:t>
            </a:r>
            <a:endParaRPr lang="en-US" sz="1600" dirty="0"/>
          </a:p>
        </p:txBody>
      </p:sp>
    </p:spTree>
    <p:extLst>
      <p:ext uri="{BB962C8B-B14F-4D97-AF65-F5344CB8AC3E}">
        <p14:creationId xmlns:p14="http://schemas.microsoft.com/office/powerpoint/2010/main" xmlns="" val="28701168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sz="3200" cap="all" dirty="0"/>
              <a:t>TRUST SERVICES ASSURANCE</a:t>
            </a:r>
            <a:r>
              <a:rPr lang="en-029" cap="all" dirty="0"/>
              <a:t/>
            </a:r>
            <a:br>
              <a:rPr lang="en-029" cap="all" dirty="0"/>
            </a:br>
            <a:endParaRPr lang="en-029" sz="3200" dirty="0"/>
          </a:p>
        </p:txBody>
      </p:sp>
      <p:sp>
        <p:nvSpPr>
          <p:cNvPr id="3" name="Content Placeholder 2"/>
          <p:cNvSpPr>
            <a:spLocks noGrp="1"/>
          </p:cNvSpPr>
          <p:nvPr>
            <p:ph idx="1"/>
          </p:nvPr>
        </p:nvSpPr>
        <p:spPr/>
        <p:txBody>
          <a:bodyPr/>
          <a:lstStyle/>
          <a:p>
            <a:r>
              <a:rPr lang="en-029" dirty="0"/>
              <a:t>Trust Services are defined as a set of professional assurance services based on a common framework, which is comprised of a core set of principle and criteria. The framework has been designed to address the risk and opportunities associated with information technology. </a:t>
            </a:r>
          </a:p>
        </p:txBody>
      </p:sp>
    </p:spTree>
    <p:extLst>
      <p:ext uri="{BB962C8B-B14F-4D97-AF65-F5344CB8AC3E}">
        <p14:creationId xmlns:p14="http://schemas.microsoft.com/office/powerpoint/2010/main" xmlns="" val="702963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322" y="1226559"/>
            <a:ext cx="7117502" cy="674916"/>
          </a:xfrm>
        </p:spPr>
        <p:txBody>
          <a:bodyPr/>
          <a:lstStyle/>
          <a:p>
            <a:r>
              <a:rPr lang="en-US" sz="2800" b="1" dirty="0" smtClean="0">
                <a:solidFill>
                  <a:srgbClr val="7030A0"/>
                </a:solidFill>
                <a:latin typeface="Book Antiqua" pitchFamily="18" charset="0"/>
              </a:rPr>
              <a:t> SYS Trust and Web Trust Services</a:t>
            </a:r>
            <a:endParaRPr lang="en-US" sz="2800" b="1" dirty="0">
              <a:solidFill>
                <a:srgbClr val="7030A0"/>
              </a:solidFill>
              <a:latin typeface="Book Antiqua" pitchFamily="18" charset="0"/>
            </a:endParaRPr>
          </a:p>
        </p:txBody>
      </p:sp>
      <p:sp>
        <p:nvSpPr>
          <p:cNvPr id="3" name="Content Placeholder 2"/>
          <p:cNvSpPr>
            <a:spLocks noGrp="1"/>
          </p:cNvSpPr>
          <p:nvPr>
            <p:ph idx="1"/>
          </p:nvPr>
        </p:nvSpPr>
        <p:spPr>
          <a:xfrm>
            <a:off x="330654" y="1983345"/>
            <a:ext cx="8425542" cy="4386457"/>
          </a:xfrm>
        </p:spPr>
        <p:txBody>
          <a:bodyPr/>
          <a:lstStyle/>
          <a:p>
            <a:pPr marL="111125" indent="4763" algn="just"/>
            <a:r>
              <a:rPr lang="en-GB" sz="2000" dirty="0" smtClean="0">
                <a:latin typeface="Book Antiqua" pitchFamily="18" charset="0"/>
              </a:rPr>
              <a:t> 	</a:t>
            </a:r>
            <a:r>
              <a:rPr lang="en-GB" dirty="0" smtClean="0">
                <a:latin typeface="Book Antiqua" pitchFamily="18" charset="0"/>
              </a:rPr>
              <a:t>Jointly Developed by the American Institute of Certified Public 	Accountants (AICPA) and the Canadian Institute of Chartered 	Accountants (CICA). </a:t>
            </a:r>
          </a:p>
          <a:p>
            <a:pPr marL="111125" indent="4763" algn="just"/>
            <a:r>
              <a:rPr lang="en-GB" dirty="0" smtClean="0">
                <a:latin typeface="Book Antiqua" pitchFamily="18" charset="0"/>
              </a:rPr>
              <a:t> 	In the development of these Trust Services, the objective was to 	establish a core set of principles and related criteria or control 	environments for key areas related to IT,  e-commerce, e-</a:t>
            </a:r>
            <a:r>
              <a:rPr lang="en-GB" dirty="0" err="1" smtClean="0">
                <a:latin typeface="Book Antiqua" pitchFamily="18" charset="0"/>
              </a:rPr>
              <a:t>business,and</a:t>
            </a:r>
            <a:r>
              <a:rPr lang="en-GB" dirty="0" smtClean="0">
                <a:latin typeface="Book Antiqua" pitchFamily="18" charset="0"/>
              </a:rPr>
              <a:t> systems. </a:t>
            </a:r>
          </a:p>
          <a:p>
            <a:pPr algn="just">
              <a:buNone/>
            </a:pPr>
            <a:endParaRPr lang="en-US" dirty="0" smtClean="0">
              <a:latin typeface="Book Antiqua" pitchFamily="18" charset="0"/>
            </a:endParaRPr>
          </a:p>
        </p:txBody>
      </p:sp>
    </p:spTree>
    <p:extLst>
      <p:ext uri="{BB962C8B-B14F-4D97-AF65-F5344CB8AC3E}">
        <p14:creationId xmlns:p14="http://schemas.microsoft.com/office/powerpoint/2010/main" xmlns="" val="13818653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1"/>
            <a:ext cx="8229600" cy="544132"/>
          </a:xfrm>
        </p:spPr>
        <p:txBody>
          <a:bodyPr/>
          <a:lstStyle/>
          <a:p>
            <a:r>
              <a:rPr lang="en-US" sz="3600" b="1" dirty="0" smtClean="0">
                <a:solidFill>
                  <a:srgbClr val="7030A0"/>
                </a:solidFill>
              </a:rPr>
              <a:t> SYS Trust and Web Trust</a:t>
            </a:r>
            <a:endParaRPr lang="en-US" sz="3600" b="1" dirty="0"/>
          </a:p>
        </p:txBody>
      </p:sp>
      <p:sp>
        <p:nvSpPr>
          <p:cNvPr id="3" name="Content Placeholder 2"/>
          <p:cNvSpPr>
            <a:spLocks noGrp="1"/>
          </p:cNvSpPr>
          <p:nvPr>
            <p:ph idx="1"/>
          </p:nvPr>
        </p:nvSpPr>
        <p:spPr>
          <a:xfrm>
            <a:off x="381000" y="1893194"/>
            <a:ext cx="8229600" cy="4766369"/>
          </a:xfrm>
        </p:spPr>
        <p:txBody>
          <a:bodyPr/>
          <a:lstStyle/>
          <a:p>
            <a:pPr marL="111125" lvl="0" indent="4763" algn="just"/>
            <a:r>
              <a:rPr lang="en-GB" sz="2000" dirty="0">
                <a:solidFill>
                  <a:srgbClr val="000000"/>
                </a:solidFill>
                <a:latin typeface="Book Antiqua" pitchFamily="18" charset="0"/>
              </a:rPr>
              <a:t>These two services use the following Trust Services Principles and Criteria</a:t>
            </a:r>
            <a:r>
              <a:rPr lang="en-GB" sz="2000" dirty="0" smtClean="0">
                <a:solidFill>
                  <a:srgbClr val="000000"/>
                </a:solidFill>
                <a:latin typeface="Book Antiqua" pitchFamily="18" charset="0"/>
              </a:rPr>
              <a:t>.</a:t>
            </a:r>
          </a:p>
          <a:p>
            <a:pPr marL="111125" lvl="0" indent="4763" algn="just"/>
            <a:endParaRPr lang="en-GB" sz="2000" dirty="0">
              <a:solidFill>
                <a:srgbClr val="000000"/>
              </a:solidFill>
              <a:latin typeface="Book Antiqua" pitchFamily="18" charset="0"/>
            </a:endParaRPr>
          </a:p>
          <a:p>
            <a:pPr lvl="0" algn="just"/>
            <a:r>
              <a:rPr lang="en-GB" sz="2000" b="1" dirty="0" smtClean="0">
                <a:latin typeface="Book Antiqua" pitchFamily="18" charset="0"/>
              </a:rPr>
              <a:t>Security- The system is protected against unauthorised access(both physical and logical)</a:t>
            </a:r>
          </a:p>
          <a:p>
            <a:pPr lvl="0" algn="just"/>
            <a:endParaRPr lang="en-US" sz="2000" dirty="0" smtClean="0">
              <a:latin typeface="Book Antiqua" pitchFamily="18" charset="0"/>
            </a:endParaRPr>
          </a:p>
          <a:p>
            <a:pPr lvl="0" algn="just"/>
            <a:r>
              <a:rPr lang="en-GB" sz="2000" b="1" dirty="0" smtClean="0">
                <a:latin typeface="Book Antiqua" pitchFamily="18" charset="0"/>
              </a:rPr>
              <a:t>Availability- The system is available for operation and used as committed or agreed</a:t>
            </a:r>
          </a:p>
          <a:p>
            <a:pPr lvl="0" algn="just"/>
            <a:endParaRPr lang="en-US" sz="2000" dirty="0" smtClean="0">
              <a:latin typeface="Book Antiqua" pitchFamily="18" charset="0"/>
            </a:endParaRPr>
          </a:p>
          <a:p>
            <a:pPr lvl="0" algn="just"/>
            <a:r>
              <a:rPr lang="en-GB" sz="2000" b="1" dirty="0" smtClean="0">
                <a:latin typeface="Book Antiqua" pitchFamily="18" charset="0"/>
              </a:rPr>
              <a:t>Processing integrity- System processing is complete ,accurate ,timely and authorised.</a:t>
            </a:r>
          </a:p>
          <a:p>
            <a:pPr lvl="0" algn="just"/>
            <a:endParaRPr lang="en-US" sz="2000" dirty="0" smtClean="0">
              <a:latin typeface="Book Antiqua" pitchFamily="18" charset="0"/>
            </a:endParaRPr>
          </a:p>
          <a:p>
            <a:endParaRPr lang="en-US" sz="11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7030A0"/>
                </a:solidFill>
                <a:latin typeface="Book Antiqua" pitchFamily="18" charset="0"/>
              </a:rPr>
              <a:t>SYS Trust and Web Trust Services</a:t>
            </a:r>
            <a:endParaRPr lang="en-029" dirty="0"/>
          </a:p>
        </p:txBody>
      </p:sp>
      <p:sp>
        <p:nvSpPr>
          <p:cNvPr id="3" name="Content Placeholder 2"/>
          <p:cNvSpPr>
            <a:spLocks noGrp="1"/>
          </p:cNvSpPr>
          <p:nvPr>
            <p:ph idx="1"/>
          </p:nvPr>
        </p:nvSpPr>
        <p:spPr/>
        <p:txBody>
          <a:bodyPr/>
          <a:lstStyle/>
          <a:p>
            <a:pPr lvl="0" algn="just"/>
            <a:r>
              <a:rPr lang="en-GB" sz="2000" b="1" dirty="0">
                <a:solidFill>
                  <a:srgbClr val="000000"/>
                </a:solidFill>
                <a:latin typeface="Book Antiqua" pitchFamily="18" charset="0"/>
              </a:rPr>
              <a:t>Confidentiality</a:t>
            </a:r>
            <a:r>
              <a:rPr lang="en-GB" sz="2000" dirty="0">
                <a:solidFill>
                  <a:srgbClr val="000000"/>
                </a:solidFill>
                <a:latin typeface="Book Antiqua" pitchFamily="18" charset="0"/>
              </a:rPr>
              <a:t> </a:t>
            </a:r>
            <a:r>
              <a:rPr lang="en-GB" sz="2000" dirty="0" smtClean="0">
                <a:solidFill>
                  <a:srgbClr val="000000"/>
                </a:solidFill>
                <a:latin typeface="Book Antiqua" pitchFamily="18" charset="0"/>
              </a:rPr>
              <a:t>– information designated as confidential is protected as committed  or agreed.</a:t>
            </a:r>
            <a:r>
              <a:rPr lang="en-029" sz="2000" dirty="0"/>
              <a:t> </a:t>
            </a:r>
            <a:r>
              <a:rPr lang="en-029" sz="2000" dirty="0">
                <a:latin typeface="Book Antiqua" panose="02040602050305030304" pitchFamily="18" charset="0"/>
              </a:rPr>
              <a:t>Always a cornerstone of consumer trust-building, your work to protect business-to-business information is essential to the process. When your customers know that you have safeguards in place to protect their personal data from any type of intrusion, they are more likely to return for additional business transactions.</a:t>
            </a:r>
            <a:endParaRPr lang="en-GB" sz="2000" dirty="0">
              <a:solidFill>
                <a:srgbClr val="000000"/>
              </a:solidFill>
              <a:latin typeface="Book Antiqua" pitchFamily="18" charset="0"/>
            </a:endParaRPr>
          </a:p>
          <a:p>
            <a:pPr lvl="0" algn="just"/>
            <a:endParaRPr lang="en-US" sz="2000" dirty="0">
              <a:solidFill>
                <a:srgbClr val="000000"/>
              </a:solidFill>
              <a:latin typeface="Book Antiqua" pitchFamily="18" charset="0"/>
            </a:endParaRPr>
          </a:p>
          <a:p>
            <a:pPr algn="just"/>
            <a:r>
              <a:rPr lang="en-GB" sz="2000" b="1" dirty="0">
                <a:solidFill>
                  <a:srgbClr val="000000"/>
                </a:solidFill>
                <a:latin typeface="Book Antiqua" pitchFamily="18" charset="0"/>
              </a:rPr>
              <a:t>Online </a:t>
            </a:r>
            <a:r>
              <a:rPr lang="en-GB" sz="2000" b="1" dirty="0" smtClean="0">
                <a:solidFill>
                  <a:srgbClr val="000000"/>
                </a:solidFill>
                <a:latin typeface="Book Antiqua" pitchFamily="18" charset="0"/>
              </a:rPr>
              <a:t>Privacy- </a:t>
            </a:r>
            <a:r>
              <a:rPr lang="en-029" sz="1600" dirty="0">
                <a:latin typeface="Book Antiqua" panose="02040602050305030304" pitchFamily="18" charset="0"/>
              </a:rPr>
              <a:t>Personal information obtained as a result of e-commerce is collected, used, disclosed, and retained as committed or agreed</a:t>
            </a:r>
            <a:r>
              <a:rPr lang="en-029" sz="1600" dirty="0" smtClean="0">
                <a:latin typeface="Book Antiqua" panose="02040602050305030304" pitchFamily="18" charset="0"/>
              </a:rPr>
              <a:t>.</a:t>
            </a:r>
            <a:r>
              <a:rPr lang="en-029" sz="1600" dirty="0"/>
              <a:t> </a:t>
            </a:r>
            <a:r>
              <a:rPr lang="en-029" sz="1600" dirty="0">
                <a:latin typeface="Book Antiqua" panose="02040602050305030304" pitchFamily="18" charset="0"/>
              </a:rPr>
              <a:t>Collecting personal data is an organic part of e-commerce and other online transactions. However, it takes a leap of faith for many customers to trust the process in the first place, but when they see news reports of hacking and stolen data, it is critical that you assure them that you do everything possible to protect their confidential information that they disclose to carry out transactions, per your mutual agreement.</a:t>
            </a:r>
          </a:p>
          <a:p>
            <a:pPr lvl="0" algn="just"/>
            <a:endParaRPr lang="en-US" sz="2000" dirty="0">
              <a:solidFill>
                <a:srgbClr val="000000"/>
              </a:solidFill>
              <a:latin typeface="Book Antiqua" pitchFamily="18" charset="0"/>
            </a:endParaRPr>
          </a:p>
          <a:p>
            <a:endParaRPr lang="en-029" dirty="0"/>
          </a:p>
        </p:txBody>
      </p:sp>
    </p:spTree>
    <p:extLst>
      <p:ext uri="{BB962C8B-B14F-4D97-AF65-F5344CB8AC3E}">
        <p14:creationId xmlns:p14="http://schemas.microsoft.com/office/powerpoint/2010/main" xmlns="" val="1147826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7030A0"/>
                </a:solidFill>
                <a:latin typeface="Book Antiqua" pitchFamily="18" charset="0"/>
              </a:rPr>
              <a:t>SYS Trust and Web Trust Services</a:t>
            </a:r>
            <a:endParaRPr lang="en-029" dirty="0"/>
          </a:p>
        </p:txBody>
      </p:sp>
      <p:sp>
        <p:nvSpPr>
          <p:cNvPr id="3" name="Content Placeholder 2"/>
          <p:cNvSpPr>
            <a:spLocks noGrp="1"/>
          </p:cNvSpPr>
          <p:nvPr>
            <p:ph idx="1"/>
          </p:nvPr>
        </p:nvSpPr>
        <p:spPr/>
        <p:txBody>
          <a:bodyPr/>
          <a:lstStyle/>
          <a:p>
            <a:r>
              <a:rPr lang="en-029" sz="2400" dirty="0">
                <a:latin typeface="Verdana"/>
              </a:rPr>
              <a:t>The Trust Services Principles and Criteria is essentially the merging and harmonization of the previous </a:t>
            </a:r>
            <a:r>
              <a:rPr lang="en-029" sz="2400" dirty="0" err="1">
                <a:latin typeface="Verdana"/>
              </a:rPr>
              <a:t>WebTrust</a:t>
            </a:r>
            <a:r>
              <a:rPr lang="en-029" sz="2400" dirty="0">
                <a:latin typeface="Verdana"/>
              </a:rPr>
              <a:t> and </a:t>
            </a:r>
            <a:r>
              <a:rPr lang="en-029" sz="2400" dirty="0" err="1">
                <a:latin typeface="Verdana"/>
              </a:rPr>
              <a:t>SysTrust</a:t>
            </a:r>
            <a:r>
              <a:rPr lang="en-029" sz="2400" dirty="0">
                <a:latin typeface="Verdana"/>
              </a:rPr>
              <a:t> Principles and Criteria. CPA firms can still perform a </a:t>
            </a:r>
            <a:r>
              <a:rPr lang="en-029" sz="2400" dirty="0" err="1">
                <a:latin typeface="Verdana"/>
              </a:rPr>
              <a:t>WebTrust</a:t>
            </a:r>
            <a:r>
              <a:rPr lang="en-029" sz="2400" dirty="0">
                <a:latin typeface="Verdana"/>
              </a:rPr>
              <a:t> or a </a:t>
            </a:r>
            <a:r>
              <a:rPr lang="en-029" sz="2400" dirty="0" err="1">
                <a:latin typeface="Verdana"/>
              </a:rPr>
              <a:t>SysTrust</a:t>
            </a:r>
            <a:r>
              <a:rPr lang="en-029" sz="2400" dirty="0">
                <a:latin typeface="Verdana"/>
              </a:rPr>
              <a:t> engagement using the Trust Services Principles and Criteria.</a:t>
            </a:r>
            <a:endParaRPr lang="en-029" sz="2400" dirty="0"/>
          </a:p>
        </p:txBody>
      </p:sp>
    </p:spTree>
    <p:extLst>
      <p:ext uri="{BB962C8B-B14F-4D97-AF65-F5344CB8AC3E}">
        <p14:creationId xmlns:p14="http://schemas.microsoft.com/office/powerpoint/2010/main" xmlns="" val="1458961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7030A0"/>
                </a:solidFill>
                <a:latin typeface="Book Antiqua" pitchFamily="18" charset="0"/>
              </a:rPr>
              <a:t>SYS Trust and Web Trust Services</a:t>
            </a:r>
            <a:endParaRPr lang="en-029" dirty="0"/>
          </a:p>
        </p:txBody>
      </p:sp>
      <p:sp>
        <p:nvSpPr>
          <p:cNvPr id="3" name="Content Placeholder 2"/>
          <p:cNvSpPr>
            <a:spLocks noGrp="1"/>
          </p:cNvSpPr>
          <p:nvPr>
            <p:ph idx="1"/>
          </p:nvPr>
        </p:nvSpPr>
        <p:spPr/>
        <p:txBody>
          <a:bodyPr/>
          <a:lstStyle/>
          <a:p>
            <a:r>
              <a:rPr lang="en-029" sz="1200" b="1" dirty="0"/>
              <a:t>Availability. </a:t>
            </a:r>
            <a:r>
              <a:rPr lang="en-029" sz="1200" dirty="0"/>
              <a:t>Your system is available, according to commitments or agreements, for use and operation. It is important to regularly review the service levels outlined in your agreements with each of your online customers. Not only does this keep you in good standing with your customers, but it is also attractive to your Application Service Provider (ASP).</a:t>
            </a:r>
          </a:p>
          <a:p>
            <a:r>
              <a:rPr lang="en-029" sz="1200" b="1" dirty="0"/>
              <a:t>Processing </a:t>
            </a:r>
            <a:r>
              <a:rPr lang="en-029" sz="1200" b="1" dirty="0" err="1"/>
              <a:t>Integrity.</a:t>
            </a:r>
            <a:r>
              <a:rPr lang="en-029" sz="1200" dirty="0" err="1"/>
              <a:t>You</a:t>
            </a:r>
            <a:r>
              <a:rPr lang="en-029" sz="1200" dirty="0"/>
              <a:t> have made sure that system processing is complete, accurate, timely, and properly authorized. Knowing that each transaction will go through successfully and safely is another attractive and confidence-building quality that customers appreciate and remember. Anything that buoys customers’ trust in the online buying experience adds to their likelihood of returning for additional business.</a:t>
            </a:r>
          </a:p>
          <a:p>
            <a:r>
              <a:rPr lang="en-029" sz="1200" b="1" dirty="0"/>
              <a:t>Confidentiality.</a:t>
            </a:r>
            <a:r>
              <a:rPr lang="en-029" sz="1200" dirty="0"/>
              <a:t> </a:t>
            </a:r>
            <a:endParaRPr lang="en-029" sz="1200" dirty="0" smtClean="0"/>
          </a:p>
          <a:p>
            <a:r>
              <a:rPr lang="en-029" sz="1200" b="1" dirty="0" smtClean="0"/>
              <a:t>Privacy</a:t>
            </a:r>
            <a:r>
              <a:rPr lang="en-029" sz="1200" b="1" dirty="0"/>
              <a:t>.</a:t>
            </a:r>
            <a:r>
              <a:rPr lang="en-029" sz="1200" dirty="0"/>
              <a:t> Collecting personal data is an organic part of e-commerce and other online transactions. However, it takes a leap of faith for many customers to trust the process in the first place, but when they see news reports of hacking and stolen data, it is critical that you assure them that you do everything possible to protect their confidential information that they disclose to carry out transactions, per your mutual agreement.</a:t>
            </a:r>
          </a:p>
          <a:p>
            <a:r>
              <a:rPr lang="en-029" sz="1200" b="1" dirty="0"/>
              <a:t>Non-Repudiation.</a:t>
            </a:r>
            <a:r>
              <a:rPr lang="en-029" sz="1200" dirty="0"/>
              <a:t> More of a benefit for your organization, non-repudiation still works to build mutual trust between you and your customers. Confirming customers’ ability to pay for online transactions helps protect your revenues, as well as your relationships with your customers.</a:t>
            </a:r>
          </a:p>
          <a:p>
            <a:endParaRPr lang="en-029" sz="1200" dirty="0"/>
          </a:p>
          <a:p>
            <a:endParaRPr lang="en-029" sz="1200" dirty="0"/>
          </a:p>
        </p:txBody>
      </p:sp>
    </p:spTree>
    <p:extLst>
      <p:ext uri="{BB962C8B-B14F-4D97-AF65-F5344CB8AC3E}">
        <p14:creationId xmlns:p14="http://schemas.microsoft.com/office/powerpoint/2010/main" xmlns="" val="738748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type="title"/>
          </p:nvPr>
        </p:nvSpPr>
        <p:spPr>
          <a:xfrm>
            <a:off x="381000" y="936172"/>
            <a:ext cx="8229600" cy="849086"/>
          </a:xfrm>
        </p:spPr>
        <p:txBody>
          <a:bodyPr/>
          <a:lstStyle/>
          <a:p>
            <a:r>
              <a:rPr lang="en-US" sz="2800" dirty="0" smtClean="0">
                <a:solidFill>
                  <a:srgbClr val="7030A0"/>
                </a:solidFill>
                <a:latin typeface="Book Antiqua" pitchFamily="18" charset="0"/>
              </a:rPr>
              <a:t>Learning </a:t>
            </a:r>
            <a:r>
              <a:rPr lang="en-US" sz="2400" dirty="0" smtClean="0">
                <a:solidFill>
                  <a:srgbClr val="7030A0"/>
                </a:solidFill>
                <a:latin typeface="Book Antiqua" pitchFamily="18" charset="0"/>
              </a:rPr>
              <a:t> </a:t>
            </a:r>
            <a:r>
              <a:rPr lang="en-US" sz="2800" dirty="0">
                <a:solidFill>
                  <a:srgbClr val="7030A0"/>
                </a:solidFill>
                <a:latin typeface="Book Antiqua" pitchFamily="18" charset="0"/>
              </a:rPr>
              <a:t>Objectives </a:t>
            </a:r>
          </a:p>
        </p:txBody>
      </p:sp>
      <p:sp>
        <p:nvSpPr>
          <p:cNvPr id="8202" name="Rectangle 10"/>
          <p:cNvSpPr>
            <a:spLocks noGrp="1" noChangeArrowheads="1"/>
          </p:cNvSpPr>
          <p:nvPr>
            <p:ph idx="1"/>
          </p:nvPr>
        </p:nvSpPr>
        <p:spPr>
          <a:xfrm>
            <a:off x="642256" y="1875285"/>
            <a:ext cx="7920937" cy="4474029"/>
          </a:xfrm>
          <a:noFill/>
        </p:spPr>
        <p:txBody>
          <a:bodyPr/>
          <a:lstStyle/>
          <a:p>
            <a:pPr marL="0" lvl="0" indent="0">
              <a:buNone/>
            </a:pPr>
            <a:r>
              <a:rPr lang="en-GB" sz="1800" b="1" dirty="0" smtClean="0">
                <a:solidFill>
                  <a:schemeClr val="tx1"/>
                </a:solidFill>
                <a:latin typeface="Book Antiqua" pitchFamily="18" charset="0"/>
              </a:rPr>
              <a:t>At the end of the session the participant should be able to: </a:t>
            </a:r>
          </a:p>
          <a:p>
            <a:pPr marL="0" lvl="0" indent="0">
              <a:buNone/>
            </a:pPr>
            <a:endParaRPr lang="en-GB" sz="1800" dirty="0" smtClean="0">
              <a:solidFill>
                <a:schemeClr val="tx1"/>
              </a:solidFill>
              <a:latin typeface="Book Antiqua" pitchFamily="18" charset="0"/>
            </a:endParaRPr>
          </a:p>
          <a:p>
            <a:pPr lvl="0"/>
            <a:r>
              <a:rPr lang="en-GB" sz="1800" dirty="0" smtClean="0">
                <a:solidFill>
                  <a:schemeClr val="tx1"/>
                </a:solidFill>
                <a:latin typeface="Book Antiqua" pitchFamily="18" charset="0"/>
              </a:rPr>
              <a:t>Explain </a:t>
            </a:r>
            <a:r>
              <a:rPr lang="en-GB" sz="1800" dirty="0">
                <a:solidFill>
                  <a:schemeClr val="tx1"/>
                </a:solidFill>
                <a:latin typeface="Book Antiqua" pitchFamily="18" charset="0"/>
              </a:rPr>
              <a:t>the importance of applying and maintaining established standards </a:t>
            </a:r>
            <a:r>
              <a:rPr lang="en-GB" sz="1800" dirty="0" smtClean="0">
                <a:latin typeface="Book Antiqua" pitchFamily="18" charset="0"/>
              </a:rPr>
              <a:t>for</a:t>
            </a:r>
            <a:r>
              <a:rPr lang="en-GB" sz="1800" dirty="0" smtClean="0">
                <a:solidFill>
                  <a:schemeClr val="tx1"/>
                </a:solidFill>
                <a:latin typeface="Book Antiqua" pitchFamily="18" charset="0"/>
              </a:rPr>
              <a:t> IT Audit.</a:t>
            </a:r>
          </a:p>
          <a:p>
            <a:pPr lvl="0"/>
            <a:endParaRPr lang="en-US" sz="1800" dirty="0">
              <a:solidFill>
                <a:schemeClr val="tx1"/>
              </a:solidFill>
              <a:latin typeface="Book Antiqua" pitchFamily="18" charset="0"/>
            </a:endParaRPr>
          </a:p>
          <a:p>
            <a:pPr lvl="0"/>
            <a:r>
              <a:rPr lang="en-GB" sz="1800" dirty="0">
                <a:solidFill>
                  <a:schemeClr val="tx1"/>
                </a:solidFill>
                <a:latin typeface="Book Antiqua" pitchFamily="18" charset="0"/>
              </a:rPr>
              <a:t>Explain in detail the major standards and frameworks governing </a:t>
            </a:r>
            <a:r>
              <a:rPr lang="en-GB" sz="1800" dirty="0" smtClean="0">
                <a:solidFill>
                  <a:schemeClr val="tx1"/>
                </a:solidFill>
                <a:latin typeface="Book Antiqua" pitchFamily="18" charset="0"/>
              </a:rPr>
              <a:t>IT Audit</a:t>
            </a:r>
          </a:p>
          <a:p>
            <a:pPr lvl="0"/>
            <a:endParaRPr lang="en-GB" sz="1800" dirty="0" smtClean="0">
              <a:solidFill>
                <a:schemeClr val="tx1"/>
              </a:solidFill>
              <a:latin typeface="Book Antiqua" pitchFamily="18" charset="0"/>
            </a:endParaRPr>
          </a:p>
          <a:p>
            <a:r>
              <a:rPr lang="en-GB" sz="1800" dirty="0" smtClean="0">
                <a:latin typeface="Book Antiqua" pitchFamily="18" charset="0"/>
              </a:rPr>
              <a:t>Outline the advantages and disadvantages of adopting an IT Audit standard or framework.</a:t>
            </a:r>
          </a:p>
          <a:p>
            <a:endParaRPr lang="en-US" sz="1800" dirty="0">
              <a:solidFill>
                <a:schemeClr val="tx1"/>
              </a:solidFill>
              <a:latin typeface="Book Antiqua" pitchFamily="18" charset="0"/>
            </a:endParaRPr>
          </a:p>
          <a:p>
            <a:pPr lvl="0"/>
            <a:r>
              <a:rPr lang="en-GB" sz="1800" dirty="0" smtClean="0">
                <a:solidFill>
                  <a:schemeClr val="tx1"/>
                </a:solidFill>
                <a:latin typeface="Book Antiqua" pitchFamily="18" charset="0"/>
              </a:rPr>
              <a:t>Apply </a:t>
            </a:r>
            <a:r>
              <a:rPr lang="en-GB" sz="1800" dirty="0">
                <a:solidFill>
                  <a:schemeClr val="tx1"/>
                </a:solidFill>
                <a:latin typeface="Book Antiqua" pitchFamily="18" charset="0"/>
              </a:rPr>
              <a:t>established/international standards in </a:t>
            </a:r>
            <a:r>
              <a:rPr lang="en-GB" sz="1800" dirty="0" smtClean="0">
                <a:solidFill>
                  <a:schemeClr val="tx1"/>
                </a:solidFill>
                <a:latin typeface="Book Antiqua" pitchFamily="18" charset="0"/>
              </a:rPr>
              <a:t>IT Audit </a:t>
            </a:r>
            <a:r>
              <a:rPr lang="en-GB" sz="1800" dirty="0">
                <a:solidFill>
                  <a:schemeClr val="tx1"/>
                </a:solidFill>
                <a:latin typeface="Book Antiqua" pitchFamily="18" charset="0"/>
              </a:rPr>
              <a:t>to their </a:t>
            </a:r>
            <a:r>
              <a:rPr lang="en-GB" sz="1800" dirty="0" smtClean="0">
                <a:solidFill>
                  <a:schemeClr val="tx1"/>
                </a:solidFill>
                <a:latin typeface="Book Antiqua" pitchFamily="18" charset="0"/>
              </a:rPr>
              <a:t>organisation.</a:t>
            </a:r>
          </a:p>
          <a:p>
            <a:pPr lvl="0"/>
            <a:endParaRPr lang="en-US" sz="1800" dirty="0">
              <a:solidFill>
                <a:schemeClr val="tx1"/>
              </a:solidFill>
              <a:latin typeface="Book Antiqua" pitchFamily="18" charset="0"/>
            </a:endParaRPr>
          </a:p>
          <a:p>
            <a:pPr lvl="0"/>
            <a:r>
              <a:rPr lang="en-GB" sz="1800" dirty="0" smtClean="0">
                <a:solidFill>
                  <a:schemeClr val="tx1"/>
                </a:solidFill>
                <a:latin typeface="Book Antiqua" pitchFamily="18" charset="0"/>
              </a:rPr>
              <a:t>Gain appreciation for  </a:t>
            </a:r>
            <a:r>
              <a:rPr lang="en-GB" sz="1800" dirty="0">
                <a:solidFill>
                  <a:schemeClr val="tx1"/>
                </a:solidFill>
                <a:latin typeface="Book Antiqua" pitchFamily="18" charset="0"/>
              </a:rPr>
              <a:t>the importance of </a:t>
            </a:r>
            <a:r>
              <a:rPr lang="en-GB" sz="1800" dirty="0" smtClean="0">
                <a:solidFill>
                  <a:schemeClr val="tx1"/>
                </a:solidFill>
                <a:latin typeface="Book Antiqua" pitchFamily="18" charset="0"/>
              </a:rPr>
              <a:t>and </a:t>
            </a:r>
            <a:r>
              <a:rPr lang="en-GB" sz="1800" dirty="0">
                <a:solidFill>
                  <a:schemeClr val="tx1"/>
                </a:solidFill>
                <a:latin typeface="Book Antiqua" pitchFamily="18" charset="0"/>
              </a:rPr>
              <a:t>need for adherence to international standards and </a:t>
            </a:r>
            <a:r>
              <a:rPr lang="en-GB" sz="1800" dirty="0" smtClean="0">
                <a:latin typeface="Book Antiqua" pitchFamily="18" charset="0"/>
              </a:rPr>
              <a:t>good practice. </a:t>
            </a:r>
            <a:endParaRPr lang="en-US" sz="1800" dirty="0">
              <a:solidFill>
                <a:schemeClr val="tx1"/>
              </a:solidFill>
              <a:latin typeface="Book Antiqua"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2">
                                            <p:txEl>
                                              <p:pRg st="0" end="0"/>
                                            </p:txEl>
                                          </p:spTgt>
                                        </p:tgtEl>
                                        <p:attrNameLst>
                                          <p:attrName>style.visibility</p:attrName>
                                        </p:attrNameLst>
                                      </p:cBhvr>
                                      <p:to>
                                        <p:strVal val="visible"/>
                                      </p:to>
                                    </p:set>
                                    <p:animEffect transition="in" filter="fade">
                                      <p:cBhvr>
                                        <p:cTn id="7" dur="2000"/>
                                        <p:tgtEl>
                                          <p:spTgt spid="8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2">
                                            <p:txEl>
                                              <p:pRg st="2" end="2"/>
                                            </p:txEl>
                                          </p:spTgt>
                                        </p:tgtEl>
                                        <p:attrNameLst>
                                          <p:attrName>style.visibility</p:attrName>
                                        </p:attrNameLst>
                                      </p:cBhvr>
                                      <p:to>
                                        <p:strVal val="visible"/>
                                      </p:to>
                                    </p:set>
                                    <p:animEffect transition="in" filter="fade">
                                      <p:cBhvr>
                                        <p:cTn id="12" dur="2000"/>
                                        <p:tgtEl>
                                          <p:spTgt spid="82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02">
                                            <p:txEl>
                                              <p:pRg st="4" end="4"/>
                                            </p:txEl>
                                          </p:spTgt>
                                        </p:tgtEl>
                                        <p:attrNameLst>
                                          <p:attrName>style.visibility</p:attrName>
                                        </p:attrNameLst>
                                      </p:cBhvr>
                                      <p:to>
                                        <p:strVal val="visible"/>
                                      </p:to>
                                    </p:set>
                                    <p:animEffect transition="in" filter="fade">
                                      <p:cBhvr>
                                        <p:cTn id="17" dur="2000"/>
                                        <p:tgtEl>
                                          <p:spTgt spid="820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02">
                                            <p:txEl>
                                              <p:pRg st="6" end="6"/>
                                            </p:txEl>
                                          </p:spTgt>
                                        </p:tgtEl>
                                        <p:attrNameLst>
                                          <p:attrName>style.visibility</p:attrName>
                                        </p:attrNameLst>
                                      </p:cBhvr>
                                      <p:to>
                                        <p:strVal val="visible"/>
                                      </p:to>
                                    </p:set>
                                    <p:animEffect transition="in" filter="fade">
                                      <p:cBhvr>
                                        <p:cTn id="22" dur="2000"/>
                                        <p:tgtEl>
                                          <p:spTgt spid="820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2">
                                            <p:txEl>
                                              <p:pRg st="8" end="8"/>
                                            </p:txEl>
                                          </p:spTgt>
                                        </p:tgtEl>
                                        <p:attrNameLst>
                                          <p:attrName>style.visibility</p:attrName>
                                        </p:attrNameLst>
                                      </p:cBhvr>
                                      <p:to>
                                        <p:strVal val="visible"/>
                                      </p:to>
                                    </p:set>
                                    <p:animEffect transition="in" filter="fade">
                                      <p:cBhvr>
                                        <p:cTn id="27" dur="2000"/>
                                        <p:tgtEl>
                                          <p:spTgt spid="820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202">
                                            <p:txEl>
                                              <p:pRg st="10" end="10"/>
                                            </p:txEl>
                                          </p:spTgt>
                                        </p:tgtEl>
                                        <p:attrNameLst>
                                          <p:attrName>style.visibility</p:attrName>
                                        </p:attrNameLst>
                                      </p:cBhvr>
                                      <p:to>
                                        <p:strVal val="visible"/>
                                      </p:to>
                                    </p:set>
                                    <p:animEffect transition="in" filter="fade">
                                      <p:cBhvr>
                                        <p:cTn id="32" dur="2000"/>
                                        <p:tgtEl>
                                          <p:spTgt spid="820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029"/>
          </a:p>
        </p:txBody>
      </p:sp>
      <p:sp>
        <p:nvSpPr>
          <p:cNvPr id="3" name="Content Placeholder 2"/>
          <p:cNvSpPr>
            <a:spLocks noGrp="1"/>
          </p:cNvSpPr>
          <p:nvPr>
            <p:ph idx="1"/>
          </p:nvPr>
        </p:nvSpPr>
        <p:spPr/>
        <p:txBody>
          <a:bodyPr/>
          <a:lstStyle/>
          <a:p>
            <a:r>
              <a:rPr lang="en-029" sz="2000" dirty="0"/>
              <a:t>A </a:t>
            </a:r>
            <a:r>
              <a:rPr lang="en-029" sz="2000" dirty="0" err="1"/>
              <a:t>SysTrust</a:t>
            </a:r>
            <a:r>
              <a:rPr lang="en-029" sz="2000" dirty="0"/>
              <a:t> engagement allows public accounting firms and practitioners to provide assurance on the reliability of a system using any of the Trust Services Principles and Criteria with the exception of the Online Privacy Principle and Criteria. The Online Privacy Principle and Criteria can only be used for a </a:t>
            </a:r>
            <a:r>
              <a:rPr lang="en-029" sz="2000" dirty="0" err="1"/>
              <a:t>WebTrust</a:t>
            </a:r>
            <a:r>
              <a:rPr lang="en-029" sz="2000" dirty="0"/>
              <a:t> engagement</a:t>
            </a:r>
            <a:r>
              <a:rPr lang="en-029" sz="2000" dirty="0" smtClean="0"/>
              <a:t>.</a:t>
            </a:r>
          </a:p>
          <a:p>
            <a:r>
              <a:rPr lang="en-029" sz="2000" dirty="0"/>
              <a:t>the </a:t>
            </a:r>
            <a:r>
              <a:rPr lang="en-029" sz="2000" dirty="0" err="1"/>
              <a:t>SysTrust</a:t>
            </a:r>
            <a:r>
              <a:rPr lang="en-029" sz="2000" dirty="0"/>
              <a:t> engagement “is designed to increase the comfort of management, customers, and business partners with systems that support a business or particular activity.”</a:t>
            </a:r>
          </a:p>
        </p:txBody>
      </p:sp>
    </p:spTree>
    <p:extLst>
      <p:ext uri="{BB962C8B-B14F-4D97-AF65-F5344CB8AC3E}">
        <p14:creationId xmlns:p14="http://schemas.microsoft.com/office/powerpoint/2010/main" xmlns="" val="3814441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7030A0"/>
                </a:solidFill>
                <a:latin typeface="Book Antiqua" pitchFamily="18" charset="0"/>
              </a:rPr>
              <a:t>SYS Trust and Web Trust Services</a:t>
            </a:r>
            <a:endParaRPr lang="en-029" dirty="0"/>
          </a:p>
        </p:txBody>
      </p:sp>
      <p:sp>
        <p:nvSpPr>
          <p:cNvPr id="3" name="Content Placeholder 2"/>
          <p:cNvSpPr>
            <a:spLocks noGrp="1"/>
          </p:cNvSpPr>
          <p:nvPr>
            <p:ph idx="1"/>
          </p:nvPr>
        </p:nvSpPr>
        <p:spPr/>
        <p:txBody>
          <a:bodyPr/>
          <a:lstStyle/>
          <a:p>
            <a:r>
              <a:rPr lang="en-029" sz="1800" dirty="0"/>
              <a:t>A </a:t>
            </a:r>
            <a:r>
              <a:rPr lang="en-029" sz="1800" dirty="0" err="1"/>
              <a:t>SysTrust</a:t>
            </a:r>
            <a:r>
              <a:rPr lang="en-029" sz="1800" dirty="0"/>
              <a:t> engagement brings focus to the following three pieces of information to help build consumer trust:</a:t>
            </a:r>
          </a:p>
          <a:p>
            <a:r>
              <a:rPr lang="en-029" sz="1800" b="1" dirty="0"/>
              <a:t>Integrity.</a:t>
            </a:r>
            <a:r>
              <a:rPr lang="en-029" sz="1800" dirty="0"/>
              <a:t> Provide the best and most consistent system processing, making sure each transaction is complete, accurate, timely, and authorized.</a:t>
            </a:r>
          </a:p>
          <a:p>
            <a:r>
              <a:rPr lang="en-029" sz="1800" b="1" dirty="0"/>
              <a:t>Security.</a:t>
            </a:r>
            <a:r>
              <a:rPr lang="en-029" sz="1800" dirty="0"/>
              <a:t> Keep your system safe by following the most current security trends to guard against any potential threat to your business’s system against various threats.</a:t>
            </a:r>
          </a:p>
          <a:p>
            <a:r>
              <a:rPr lang="en-029" sz="1800" b="1" dirty="0"/>
              <a:t>Availability.</a:t>
            </a:r>
            <a:r>
              <a:rPr lang="en-029" sz="1800" dirty="0"/>
              <a:t> Monitor your agreement with your customer and always ensure that your system is available at the agreed service level.</a:t>
            </a:r>
          </a:p>
          <a:p>
            <a:endParaRPr lang="en-029" dirty="0"/>
          </a:p>
        </p:txBody>
      </p:sp>
    </p:spTree>
    <p:extLst>
      <p:ext uri="{BB962C8B-B14F-4D97-AF65-F5344CB8AC3E}">
        <p14:creationId xmlns:p14="http://schemas.microsoft.com/office/powerpoint/2010/main" xmlns="" val="2473991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7030A0"/>
                </a:solidFill>
                <a:latin typeface="Book Antiqua" pitchFamily="18" charset="0"/>
              </a:rPr>
              <a:t>SYS Trust and Web Trust Services</a:t>
            </a:r>
            <a:endParaRPr lang="en-029" dirty="0"/>
          </a:p>
        </p:txBody>
      </p:sp>
      <p:sp>
        <p:nvSpPr>
          <p:cNvPr id="3" name="Content Placeholder 2"/>
          <p:cNvSpPr>
            <a:spLocks noGrp="1"/>
          </p:cNvSpPr>
          <p:nvPr>
            <p:ph idx="1"/>
          </p:nvPr>
        </p:nvSpPr>
        <p:spPr/>
        <p:txBody>
          <a:bodyPr/>
          <a:lstStyle/>
          <a:p>
            <a:r>
              <a:rPr lang="en-029" sz="1400" dirty="0" err="1"/>
              <a:t>WebTrust</a:t>
            </a:r>
            <a:r>
              <a:rPr lang="en-029" sz="1400" dirty="0"/>
              <a:t> uses several criteria to help evaluation the overall characteristics of a company’s online transaction environment.</a:t>
            </a:r>
          </a:p>
          <a:p>
            <a:r>
              <a:rPr lang="en-029" sz="1400" dirty="0"/>
              <a:t>IT leaders and outside auditors rely on the following criteria when performing evaluations:</a:t>
            </a:r>
          </a:p>
          <a:p>
            <a:r>
              <a:rPr lang="en-029" sz="1400" b="1" dirty="0"/>
              <a:t>Security. </a:t>
            </a:r>
            <a:r>
              <a:rPr lang="en-029" sz="1400" dirty="0"/>
              <a:t>Your system is safe from all forms of unauthorized access, whether internal or external or physical or intellectual. Continually monitor the latest and most effective safety measures that you and your team can take to ensure optimal protection for your customers’ peace of mind, as well as your own</a:t>
            </a:r>
            <a:r>
              <a:rPr lang="en-029" sz="1400" dirty="0" smtClean="0"/>
              <a:t>.</a:t>
            </a:r>
            <a:endParaRPr lang="en-029" sz="1400" dirty="0"/>
          </a:p>
        </p:txBody>
      </p:sp>
    </p:spTree>
    <p:extLst>
      <p:ext uri="{BB962C8B-B14F-4D97-AF65-F5344CB8AC3E}">
        <p14:creationId xmlns:p14="http://schemas.microsoft.com/office/powerpoint/2010/main" xmlns="" val="1608369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12125" y="1442431"/>
          <a:ext cx="8203842" cy="4597760"/>
        </p:xfrm>
        <a:graphic>
          <a:graphicData uri="http://schemas.openxmlformats.org/drawingml/2006/table">
            <a:tbl>
              <a:tblPr/>
              <a:tblGrid>
                <a:gridCol w="4133114"/>
                <a:gridCol w="1715633"/>
                <a:gridCol w="2355095"/>
              </a:tblGrid>
              <a:tr h="459776">
                <a:tc>
                  <a:txBody>
                    <a:bodyPr/>
                    <a:lstStyle/>
                    <a:p>
                      <a:pPr marL="0" marR="0" algn="ctr">
                        <a:spcBef>
                          <a:spcPts val="0"/>
                        </a:spcBef>
                        <a:spcAft>
                          <a:spcPts val="0"/>
                        </a:spcAft>
                      </a:pPr>
                      <a:r>
                        <a:rPr lang="en-GB" sz="1200" b="1">
                          <a:latin typeface="Candara"/>
                          <a:ea typeface="Times New Roman"/>
                        </a:rPr>
                        <a:t>Type of Engagement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GB" sz="1200" b="1">
                          <a:latin typeface="Candara"/>
                          <a:ea typeface="Times New Roman"/>
                        </a:rPr>
                        <a:t>IT Systems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GB" sz="1200" b="1">
                          <a:latin typeface="Candara"/>
                          <a:ea typeface="Times New Roman"/>
                        </a:rPr>
                        <a:t>eCommerce</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59776">
                <a:tc>
                  <a:txBody>
                    <a:bodyPr/>
                    <a:lstStyle/>
                    <a:p>
                      <a:pPr marL="0" marR="0">
                        <a:spcBef>
                          <a:spcPts val="0"/>
                        </a:spcBef>
                        <a:spcAft>
                          <a:spcPts val="0"/>
                        </a:spcAft>
                      </a:pPr>
                      <a:r>
                        <a:rPr lang="en-GB" sz="1200">
                          <a:latin typeface="Candara"/>
                          <a:ea typeface="Times New Roman"/>
                        </a:rPr>
                        <a:t>Security</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SysTrust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WebTrust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76">
                <a:tc>
                  <a:txBody>
                    <a:bodyPr/>
                    <a:lstStyle/>
                    <a:p>
                      <a:pPr marL="0" marR="0">
                        <a:spcBef>
                          <a:spcPts val="0"/>
                        </a:spcBef>
                        <a:spcAft>
                          <a:spcPts val="0"/>
                        </a:spcAft>
                      </a:pPr>
                      <a:r>
                        <a:rPr lang="en-GB" sz="1200">
                          <a:latin typeface="Candara"/>
                          <a:ea typeface="Times New Roman"/>
                        </a:rPr>
                        <a:t>Privacy</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WebTrust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76">
                <a:tc>
                  <a:txBody>
                    <a:bodyPr/>
                    <a:lstStyle/>
                    <a:p>
                      <a:pPr marL="0" marR="0">
                        <a:spcBef>
                          <a:spcPts val="0"/>
                        </a:spcBef>
                        <a:spcAft>
                          <a:spcPts val="0"/>
                        </a:spcAft>
                      </a:pPr>
                      <a:r>
                        <a:rPr lang="en-GB" sz="1200">
                          <a:latin typeface="Candara"/>
                          <a:ea typeface="Times New Roman"/>
                        </a:rPr>
                        <a:t>Processing Integrity</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SysTrust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WebTrust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76">
                <a:tc>
                  <a:txBody>
                    <a:bodyPr/>
                    <a:lstStyle/>
                    <a:p>
                      <a:pPr marL="0" marR="0">
                        <a:spcBef>
                          <a:spcPts val="0"/>
                        </a:spcBef>
                        <a:spcAft>
                          <a:spcPts val="0"/>
                        </a:spcAft>
                      </a:pPr>
                      <a:r>
                        <a:rPr lang="en-GB" sz="1200">
                          <a:latin typeface="Candara"/>
                          <a:ea typeface="Times New Roman"/>
                        </a:rPr>
                        <a:t>Availability</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SysTrust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dirty="0" err="1">
                          <a:latin typeface="Candara"/>
                          <a:ea typeface="Times New Roman"/>
                        </a:rPr>
                        <a:t>WebTrust</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76">
                <a:tc>
                  <a:txBody>
                    <a:bodyPr/>
                    <a:lstStyle/>
                    <a:p>
                      <a:pPr marL="0" marR="0">
                        <a:spcBef>
                          <a:spcPts val="0"/>
                        </a:spcBef>
                        <a:spcAft>
                          <a:spcPts val="0"/>
                        </a:spcAft>
                      </a:pPr>
                      <a:r>
                        <a:rPr lang="en-GB" sz="1200">
                          <a:latin typeface="Candara"/>
                          <a:ea typeface="Times New Roman"/>
                        </a:rPr>
                        <a:t>Confidentiality</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SysTrust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WebTrust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76">
                <a:tc>
                  <a:txBody>
                    <a:bodyPr/>
                    <a:lstStyle/>
                    <a:p>
                      <a:pPr marL="0" marR="0">
                        <a:spcBef>
                          <a:spcPts val="0"/>
                        </a:spcBef>
                        <a:spcAft>
                          <a:spcPts val="0"/>
                        </a:spcAft>
                      </a:pPr>
                      <a:r>
                        <a:rPr lang="en-GB" sz="1200">
                          <a:latin typeface="Candara"/>
                          <a:ea typeface="Times New Roman"/>
                        </a:rPr>
                        <a:t>Certification Authorities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dirty="0" err="1">
                          <a:latin typeface="Candara"/>
                          <a:ea typeface="Times New Roman"/>
                        </a:rPr>
                        <a:t>WebTrust</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76">
                <a:tc>
                  <a:txBody>
                    <a:bodyPr/>
                    <a:lstStyle/>
                    <a:p>
                      <a:pPr marL="0" marR="0">
                        <a:spcBef>
                          <a:spcPts val="0"/>
                        </a:spcBef>
                        <a:spcAft>
                          <a:spcPts val="0"/>
                        </a:spcAft>
                      </a:pPr>
                      <a:r>
                        <a:rPr lang="en-GB" sz="1200">
                          <a:latin typeface="Candara"/>
                          <a:ea typeface="Times New Roman"/>
                        </a:rPr>
                        <a:t>Consumer Protection</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 -</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WebTrust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76">
                <a:tc>
                  <a:txBody>
                    <a:bodyPr/>
                    <a:lstStyle/>
                    <a:p>
                      <a:pPr marL="0" marR="0">
                        <a:spcBef>
                          <a:spcPts val="0"/>
                        </a:spcBef>
                        <a:spcAft>
                          <a:spcPts val="0"/>
                        </a:spcAft>
                      </a:pPr>
                      <a:r>
                        <a:rPr lang="en-GB" sz="1200">
                          <a:latin typeface="Candara"/>
                          <a:ea typeface="Times New Roman"/>
                        </a:rPr>
                        <a:t>System Reliability</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SysTrust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 -</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9776">
                <a:tc>
                  <a:txBody>
                    <a:bodyPr/>
                    <a:lstStyle/>
                    <a:p>
                      <a:pPr marL="0" marR="0">
                        <a:spcBef>
                          <a:spcPts val="0"/>
                        </a:spcBef>
                        <a:spcAft>
                          <a:spcPts val="0"/>
                        </a:spcAft>
                      </a:pPr>
                      <a:r>
                        <a:rPr lang="en-GB" sz="1200">
                          <a:latin typeface="Candara"/>
                          <a:ea typeface="Times New Roman"/>
                        </a:rPr>
                        <a:t>Other Engagement Combinations</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a:latin typeface="Candara"/>
                          <a:ea typeface="Times New Roman"/>
                        </a:rPr>
                        <a:t>SysTrust</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200" dirty="0" err="1">
                          <a:latin typeface="Candara"/>
                          <a:ea typeface="Times New Roman"/>
                        </a:rPr>
                        <a:t>WebTrust</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EXERCISE</a:t>
            </a:r>
            <a:endParaRPr lang="en-029" dirty="0"/>
          </a:p>
        </p:txBody>
      </p:sp>
      <p:sp>
        <p:nvSpPr>
          <p:cNvPr id="3" name="Content Placeholder 2"/>
          <p:cNvSpPr>
            <a:spLocks noGrp="1"/>
          </p:cNvSpPr>
          <p:nvPr>
            <p:ph idx="1"/>
          </p:nvPr>
        </p:nvSpPr>
        <p:spPr/>
        <p:txBody>
          <a:bodyPr/>
          <a:lstStyle/>
          <a:p>
            <a:endParaRPr lang="en-029" dirty="0"/>
          </a:p>
        </p:txBody>
      </p:sp>
    </p:spTree>
    <p:extLst>
      <p:ext uri="{BB962C8B-B14F-4D97-AF65-F5344CB8AC3E}">
        <p14:creationId xmlns:p14="http://schemas.microsoft.com/office/powerpoint/2010/main" xmlns="" val="38313854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solidFill>
                  <a:srgbClr val="7030A0"/>
                </a:solidFill>
                <a:latin typeface="Book Antiqua" pitchFamily="18" charset="0"/>
              </a:rPr>
              <a:t>The IT Governance Institute (ITGI)</a:t>
            </a:r>
            <a:endParaRPr lang="en-US" sz="3600" b="1" dirty="0">
              <a:latin typeface="Book Antiqua" pitchFamily="18" charset="0"/>
            </a:endParaRPr>
          </a:p>
        </p:txBody>
      </p:sp>
      <p:sp>
        <p:nvSpPr>
          <p:cNvPr id="3" name="Content Placeholder 2"/>
          <p:cNvSpPr>
            <a:spLocks noGrp="1"/>
          </p:cNvSpPr>
          <p:nvPr>
            <p:ph idx="1"/>
          </p:nvPr>
        </p:nvSpPr>
        <p:spPr/>
        <p:txBody>
          <a:bodyPr/>
          <a:lstStyle/>
          <a:p>
            <a:pPr algn="just"/>
            <a:r>
              <a:rPr lang="en-GB" sz="2000" dirty="0" smtClean="0">
                <a:latin typeface="Book Antiqua" pitchFamily="18" charset="0"/>
              </a:rPr>
              <a:t>This organization was established in 1998 and is closely aligned with ISACA. </a:t>
            </a:r>
          </a:p>
          <a:p>
            <a:pPr algn="just">
              <a:buNone/>
            </a:pPr>
            <a:endParaRPr lang="en-GB" sz="2000" dirty="0" smtClean="0">
              <a:latin typeface="Book Antiqua" pitchFamily="18" charset="0"/>
            </a:endParaRPr>
          </a:p>
          <a:p>
            <a:pPr algn="just"/>
            <a:r>
              <a:rPr lang="en-GB" sz="2000" dirty="0" smtClean="0">
                <a:latin typeface="Book Antiqua" pitchFamily="18" charset="0"/>
              </a:rPr>
              <a:t>The ITGI is responsible for the ‘Control Objectives for Information Technology’ (COBIT) and Val IT frameworks - the current versions are 4.1, 5 and 2.0 respectively. </a:t>
            </a:r>
          </a:p>
          <a:p>
            <a:pPr algn="just">
              <a:buNone/>
            </a:pPr>
            <a:endParaRPr lang="en-GB" sz="2000" dirty="0" smtClean="0">
              <a:latin typeface="Book Antiqua" pitchFamily="18" charset="0"/>
            </a:endParaRPr>
          </a:p>
          <a:p>
            <a:pPr algn="just"/>
            <a:r>
              <a:rPr lang="en-GB" sz="2000" dirty="0" smtClean="0">
                <a:latin typeface="Book Antiqua" pitchFamily="18" charset="0"/>
              </a:rPr>
              <a:t>All IT Auditors should be aware of and understand the relevance of these frameworks in the context of audit and assurance work.</a:t>
            </a:r>
            <a:endParaRPr lang="en-US" sz="20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The Val IT Framework</a:t>
            </a:r>
            <a:r>
              <a:rPr lang="en-US" b="1" dirty="0" smtClean="0">
                <a:solidFill>
                  <a:srgbClr val="7030A0"/>
                </a:solidFill>
              </a:rPr>
              <a:t> </a:t>
            </a:r>
            <a:endParaRPr lang="en-US" dirty="0"/>
          </a:p>
        </p:txBody>
      </p:sp>
      <p:sp>
        <p:nvSpPr>
          <p:cNvPr id="3" name="Content Placeholder 2"/>
          <p:cNvSpPr>
            <a:spLocks noGrp="1"/>
          </p:cNvSpPr>
          <p:nvPr>
            <p:ph idx="1"/>
          </p:nvPr>
        </p:nvSpPr>
        <p:spPr>
          <a:xfrm>
            <a:off x="206062" y="2009104"/>
            <a:ext cx="8757633" cy="4650459"/>
          </a:xfrm>
        </p:spPr>
        <p:txBody>
          <a:bodyPr/>
          <a:lstStyle/>
          <a:p>
            <a:pPr algn="just"/>
            <a:r>
              <a:rPr lang="en-GB" sz="2000" dirty="0" smtClean="0">
                <a:latin typeface="Book Antiqua" pitchFamily="18" charset="0"/>
              </a:rPr>
              <a:t>ITGI developed the Val IT framework which, like COBIT, is a process-based model, in terms of realizing business value from IT investment and maximizing return-on-investment. </a:t>
            </a:r>
          </a:p>
          <a:p>
            <a:pPr algn="just">
              <a:buNone/>
            </a:pPr>
            <a:endParaRPr lang="en-GB" sz="2000" dirty="0" smtClean="0">
              <a:latin typeface="Book Antiqua" pitchFamily="18" charset="0"/>
            </a:endParaRPr>
          </a:p>
          <a:p>
            <a:pPr algn="just"/>
            <a:r>
              <a:rPr lang="en-GB" sz="2000" dirty="0" smtClean="0">
                <a:latin typeface="Book Antiqua" pitchFamily="18" charset="0"/>
              </a:rPr>
              <a:t>The IT Governance Institute produced two publications  that IT Auditors can utilize. </a:t>
            </a:r>
            <a:r>
              <a:rPr lang="en-US" sz="2000" dirty="0" smtClean="0">
                <a:latin typeface="Book Antiqua" pitchFamily="18" charset="0"/>
              </a:rPr>
              <a:t>See “</a:t>
            </a:r>
            <a:r>
              <a:rPr lang="en-US" sz="2000" i="1" dirty="0" smtClean="0">
                <a:latin typeface="Book Antiqua" pitchFamily="18" charset="0"/>
              </a:rPr>
              <a:t>Enterprise Value: Governance of IT Investments - The Val IT Framework 2.0</a:t>
            </a:r>
            <a:r>
              <a:rPr lang="en-US" sz="2000" dirty="0" smtClean="0">
                <a:latin typeface="Book Antiqua" pitchFamily="18" charset="0"/>
              </a:rPr>
              <a:t>” July 2008 and “</a:t>
            </a:r>
            <a:r>
              <a:rPr lang="en-US" sz="2000" i="1" dirty="0" smtClean="0">
                <a:latin typeface="Book Antiqua" pitchFamily="18" charset="0"/>
              </a:rPr>
              <a:t>Value Management Guidance for Assurance Professionals: Using Val IT™ 2.0</a:t>
            </a:r>
            <a:r>
              <a:rPr lang="en-US" sz="2000" dirty="0" smtClean="0">
                <a:latin typeface="Book Antiqua" pitchFamily="18" charset="0"/>
              </a:rPr>
              <a:t>”, February 2010 both of which are available for download from </a:t>
            </a:r>
            <a:r>
              <a:rPr lang="en-US" sz="2000" dirty="0" smtClean="0">
                <a:latin typeface="Book Antiqua" pitchFamily="18" charset="0"/>
                <a:hlinkClick r:id="rId3"/>
              </a:rPr>
              <a:t>http://www.isaca.org/KnowledgeCenter/Research/ResearchDeliverables/Pages/Val-IT-Framework-2.0.aspx</a:t>
            </a:r>
            <a:endParaRPr lang="en-US" sz="2000" dirty="0" smtClean="0">
              <a:latin typeface="Book Antiqua" pitchFamily="18" charset="0"/>
            </a:endParaRPr>
          </a:p>
          <a:p>
            <a:endParaRPr lang="en-US" sz="24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The Val IT Framework</a:t>
            </a:r>
            <a:r>
              <a:rPr lang="en-US" b="1" dirty="0">
                <a:solidFill>
                  <a:srgbClr val="7030A0"/>
                </a:solidFill>
              </a:rPr>
              <a:t> </a:t>
            </a:r>
            <a:endParaRPr lang="en-US" dirty="0"/>
          </a:p>
        </p:txBody>
      </p:sp>
      <p:sp>
        <p:nvSpPr>
          <p:cNvPr id="3" name="Content Placeholder 2"/>
          <p:cNvSpPr>
            <a:spLocks noGrp="1"/>
          </p:cNvSpPr>
          <p:nvPr>
            <p:ph idx="1"/>
          </p:nvPr>
        </p:nvSpPr>
        <p:spPr/>
        <p:txBody>
          <a:bodyPr/>
          <a:lstStyle/>
          <a:p>
            <a:r>
              <a:rPr lang="en-US" dirty="0"/>
              <a:t>What has been missing for many years has been ready access to a structured approach—a comprehensive structured framework based on proven practices—that can provide boards and executive management teams with practical guidance in making IT investment decisions and using IT to create </a:t>
            </a:r>
            <a:r>
              <a:rPr lang="en-US" dirty="0" err="1" smtClean="0"/>
              <a:t>organisational</a:t>
            </a:r>
            <a:r>
              <a:rPr lang="en-US" dirty="0" smtClean="0"/>
              <a:t> </a:t>
            </a:r>
            <a:r>
              <a:rPr lang="en-US" dirty="0"/>
              <a:t>value.</a:t>
            </a:r>
          </a:p>
          <a:p>
            <a:endParaRPr lang="en-US" dirty="0"/>
          </a:p>
        </p:txBody>
      </p:sp>
    </p:spTree>
    <p:extLst>
      <p:ext uri="{BB962C8B-B14F-4D97-AF65-F5344CB8AC3E}">
        <p14:creationId xmlns:p14="http://schemas.microsoft.com/office/powerpoint/2010/main" xmlns="" val="4146817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The Val IT Framework</a:t>
            </a:r>
            <a:r>
              <a:rPr lang="en-US" b="1" dirty="0">
                <a:solidFill>
                  <a:srgbClr val="7030A0"/>
                </a:solidFill>
              </a:rPr>
              <a:t> </a:t>
            </a:r>
            <a:endParaRPr lang="en-US" dirty="0"/>
          </a:p>
        </p:txBody>
      </p:sp>
      <p:sp>
        <p:nvSpPr>
          <p:cNvPr id="3" name="Content Placeholder 2"/>
          <p:cNvSpPr>
            <a:spLocks noGrp="1"/>
          </p:cNvSpPr>
          <p:nvPr>
            <p:ph idx="1"/>
          </p:nvPr>
        </p:nvSpPr>
        <p:spPr/>
        <p:txBody>
          <a:bodyPr/>
          <a:lstStyle/>
          <a:p>
            <a:r>
              <a:rPr lang="en-US" sz="2800" dirty="0"/>
              <a:t> Val IT’s processes and practices are proven; they have been under development and in continuous use across leading enterprises for many years.</a:t>
            </a:r>
          </a:p>
          <a:p>
            <a:r>
              <a:rPr lang="en-US" sz="2800" dirty="0" smtClean="0"/>
              <a:t>It helps </a:t>
            </a:r>
            <a:r>
              <a:rPr lang="en-US" sz="2800" dirty="0"/>
              <a:t>executives understand and carry out the roles critical to managing IT investments, as well as the IT services and other IT assets or resources supporting or resulting from these investments</a:t>
            </a:r>
          </a:p>
        </p:txBody>
      </p:sp>
    </p:spTree>
    <p:extLst>
      <p:ext uri="{BB962C8B-B14F-4D97-AF65-F5344CB8AC3E}">
        <p14:creationId xmlns:p14="http://schemas.microsoft.com/office/powerpoint/2010/main" xmlns="" val="3542940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The Val IT Framework</a:t>
            </a:r>
            <a:r>
              <a:rPr lang="en-US" b="1" dirty="0">
                <a:solidFill>
                  <a:srgbClr val="7030A0"/>
                </a:solidFill>
              </a:rPr>
              <a:t> </a:t>
            </a:r>
            <a:endParaRPr lang="en-US" dirty="0"/>
          </a:p>
        </p:txBody>
      </p:sp>
      <p:sp>
        <p:nvSpPr>
          <p:cNvPr id="3" name="Content Placeholder 2"/>
          <p:cNvSpPr>
            <a:spLocks noGrp="1"/>
          </p:cNvSpPr>
          <p:nvPr>
            <p:ph idx="1"/>
          </p:nvPr>
        </p:nvSpPr>
        <p:spPr/>
        <p:txBody>
          <a:bodyPr/>
          <a:lstStyle/>
          <a:p>
            <a:r>
              <a:rPr lang="en-US" dirty="0"/>
              <a:t> </a:t>
            </a:r>
            <a:r>
              <a:rPr lang="en-US" dirty="0" smtClean="0"/>
              <a:t>This is an </a:t>
            </a:r>
            <a:r>
              <a:rPr lang="en-US" dirty="0"/>
              <a:t>easy-to-follow guide on getting a value management initiative started. </a:t>
            </a:r>
          </a:p>
          <a:p>
            <a:pPr marL="0" indent="0">
              <a:buNone/>
            </a:pPr>
            <a:r>
              <a:rPr lang="en-US" dirty="0"/>
              <a:t> It should also be noted that, although this publication is focused on IT-enabled investments, its content is applicable to all types of investment in business change.</a:t>
            </a:r>
          </a:p>
          <a:p>
            <a:pPr marL="0" indent="0">
              <a:buNone/>
            </a:pPr>
            <a:endParaRPr lang="en-US" dirty="0"/>
          </a:p>
        </p:txBody>
      </p:sp>
    </p:spTree>
    <p:extLst>
      <p:ext uri="{BB962C8B-B14F-4D97-AF65-F5344CB8AC3E}">
        <p14:creationId xmlns:p14="http://schemas.microsoft.com/office/powerpoint/2010/main" xmlns="" val="304753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7030A0"/>
                </a:solidFill>
                <a:latin typeface="Book Antiqua" pitchFamily="18" charset="0"/>
              </a:rPr>
              <a:t>Importance of applying and maintaining standards</a:t>
            </a:r>
            <a:endParaRPr lang="en-029" dirty="0"/>
          </a:p>
        </p:txBody>
      </p:sp>
      <p:sp>
        <p:nvSpPr>
          <p:cNvPr id="3" name="Content Placeholder 2"/>
          <p:cNvSpPr>
            <a:spLocks noGrp="1"/>
          </p:cNvSpPr>
          <p:nvPr>
            <p:ph idx="1"/>
          </p:nvPr>
        </p:nvSpPr>
        <p:spPr/>
        <p:txBody>
          <a:bodyPr/>
          <a:lstStyle/>
          <a:p>
            <a:pPr lvl="0" algn="just">
              <a:buFont typeface="Wingdings" panose="05000000000000000000" pitchFamily="2" charset="2"/>
              <a:buChar char="ü"/>
            </a:pPr>
            <a:r>
              <a:rPr lang="en-GB" sz="2000" dirty="0">
                <a:solidFill>
                  <a:srgbClr val="000000"/>
                </a:solidFill>
                <a:latin typeface="Book Antiqua" pitchFamily="18" charset="0"/>
              </a:rPr>
              <a:t>They ensure consistency of approach while scoping, planning, executing and following up on IT audits.</a:t>
            </a:r>
          </a:p>
          <a:p>
            <a:pPr lvl="0" algn="just">
              <a:buFont typeface="Wingdings" panose="05000000000000000000" pitchFamily="2" charset="2"/>
              <a:buChar char="ü"/>
            </a:pPr>
            <a:endParaRPr lang="en-US" sz="1000" dirty="0">
              <a:solidFill>
                <a:srgbClr val="000000"/>
              </a:solidFill>
              <a:latin typeface="Book Antiqua" pitchFamily="18" charset="0"/>
            </a:endParaRPr>
          </a:p>
          <a:p>
            <a:pPr lvl="0" algn="just">
              <a:buFont typeface="Wingdings" panose="05000000000000000000" pitchFamily="2" charset="2"/>
              <a:buChar char="ü"/>
            </a:pPr>
            <a:r>
              <a:rPr lang="en-GB" sz="2000" dirty="0">
                <a:solidFill>
                  <a:srgbClr val="000000"/>
                </a:solidFill>
                <a:latin typeface="Book Antiqua" pitchFamily="18" charset="0"/>
              </a:rPr>
              <a:t>Adoption of best practice standards enhances the reputation of the audit function in the organization and audit ‘clients’ are reassured by the </a:t>
            </a:r>
            <a:r>
              <a:rPr lang="en-GB" sz="2000" dirty="0" smtClean="0">
                <a:solidFill>
                  <a:srgbClr val="000000"/>
                </a:solidFill>
                <a:latin typeface="Book Antiqua" pitchFamily="18" charset="0"/>
              </a:rPr>
              <a:t>reliable, relevant and </a:t>
            </a:r>
            <a:r>
              <a:rPr lang="en-GB" sz="2000" dirty="0">
                <a:solidFill>
                  <a:srgbClr val="000000"/>
                </a:solidFill>
                <a:latin typeface="Book Antiqua" pitchFamily="18" charset="0"/>
              </a:rPr>
              <a:t>best practice audit approach.</a:t>
            </a:r>
          </a:p>
          <a:p>
            <a:pPr lvl="0" algn="just">
              <a:buFont typeface="Wingdings" panose="05000000000000000000" pitchFamily="2" charset="2"/>
              <a:buChar char="ü"/>
            </a:pPr>
            <a:endParaRPr lang="en-US" sz="1000" dirty="0">
              <a:solidFill>
                <a:srgbClr val="000000"/>
              </a:solidFill>
              <a:latin typeface="Book Antiqua" pitchFamily="18" charset="0"/>
            </a:endParaRPr>
          </a:p>
          <a:p>
            <a:pPr lvl="0" algn="just">
              <a:buFont typeface="Wingdings" panose="05000000000000000000" pitchFamily="2" charset="2"/>
              <a:buChar char="ü"/>
            </a:pPr>
            <a:r>
              <a:rPr lang="en-GB" sz="2000" dirty="0">
                <a:solidFill>
                  <a:srgbClr val="000000"/>
                </a:solidFill>
                <a:latin typeface="Book Antiqua" pitchFamily="18" charset="0"/>
              </a:rPr>
              <a:t>They avoid re-inventing the wheel.  The auditor is reassured that the best practice guidance has been ‘tried and tested’ through the audit world and will set minimum benchmarks for good audit practice.</a:t>
            </a:r>
          </a:p>
          <a:p>
            <a:pPr lvl="0" algn="just">
              <a:buFont typeface="Wingdings" panose="05000000000000000000" pitchFamily="2" charset="2"/>
              <a:buChar char="ü"/>
            </a:pPr>
            <a:endParaRPr lang="en-GB" sz="1000" dirty="0">
              <a:solidFill>
                <a:srgbClr val="000000"/>
              </a:solidFill>
              <a:latin typeface="Book Antiqua" pitchFamily="18" charset="0"/>
            </a:endParaRPr>
          </a:p>
          <a:p>
            <a:pPr lvl="0" algn="just">
              <a:buFont typeface="Wingdings" panose="05000000000000000000" pitchFamily="2" charset="2"/>
              <a:buChar char="ü"/>
            </a:pPr>
            <a:r>
              <a:rPr lang="en-GB" sz="2000" dirty="0">
                <a:solidFill>
                  <a:srgbClr val="000000"/>
                </a:solidFill>
                <a:latin typeface="Book Antiqua" pitchFamily="18" charset="0"/>
              </a:rPr>
              <a:t>High risk areas are given priority as the standards enforce a risk-based approach to audit.</a:t>
            </a:r>
          </a:p>
          <a:p>
            <a:endParaRPr lang="en-029" dirty="0"/>
          </a:p>
        </p:txBody>
      </p:sp>
    </p:spTree>
    <p:extLst>
      <p:ext uri="{BB962C8B-B14F-4D97-AF65-F5344CB8AC3E}">
        <p14:creationId xmlns:p14="http://schemas.microsoft.com/office/powerpoint/2010/main" xmlns="" val="691569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The Val IT Framework</a:t>
            </a:r>
            <a:r>
              <a:rPr lang="en-US" b="1" dirty="0">
                <a:solidFill>
                  <a:srgbClr val="7030A0"/>
                </a:solidFill>
              </a:rPr>
              <a:t> </a:t>
            </a:r>
            <a:endParaRPr lang="en-US" dirty="0"/>
          </a:p>
        </p:txBody>
      </p:sp>
      <p:sp>
        <p:nvSpPr>
          <p:cNvPr id="3" name="Content Placeholder 2"/>
          <p:cNvSpPr>
            <a:spLocks noGrp="1"/>
          </p:cNvSpPr>
          <p:nvPr>
            <p:ph idx="1"/>
          </p:nvPr>
        </p:nvSpPr>
        <p:spPr/>
        <p:txBody>
          <a:bodyPr/>
          <a:lstStyle/>
          <a:p>
            <a:r>
              <a:rPr lang="en-US" dirty="0" smtClean="0"/>
              <a:t>The structure comprises of:</a:t>
            </a:r>
          </a:p>
          <a:p>
            <a:r>
              <a:rPr lang="en-US" dirty="0" err="1"/>
              <a:t>Recognise</a:t>
            </a:r>
            <a:r>
              <a:rPr lang="en-US" dirty="0"/>
              <a:t> investment </a:t>
            </a:r>
            <a:r>
              <a:rPr lang="en-US" dirty="0" smtClean="0"/>
              <a:t>opportunities</a:t>
            </a:r>
          </a:p>
          <a:p>
            <a:r>
              <a:rPr lang="en-US" dirty="0"/>
              <a:t>Involve all key stakeholders to develop and document a complete understanding of the expected business outcomes of the candidate </a:t>
            </a:r>
            <a:r>
              <a:rPr lang="en-US" dirty="0" err="1"/>
              <a:t>programmes</a:t>
            </a:r>
            <a:endParaRPr lang="en-US" dirty="0"/>
          </a:p>
        </p:txBody>
      </p:sp>
    </p:spTree>
    <p:extLst>
      <p:ext uri="{BB962C8B-B14F-4D97-AF65-F5344CB8AC3E}">
        <p14:creationId xmlns:p14="http://schemas.microsoft.com/office/powerpoint/2010/main" xmlns="" val="1287812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The Val IT Framework</a:t>
            </a:r>
            <a:r>
              <a:rPr lang="en-US" b="1" dirty="0">
                <a:solidFill>
                  <a:srgbClr val="7030A0"/>
                </a:solidFill>
              </a:rPr>
              <a:t> </a:t>
            </a:r>
            <a:endParaRPr lang="en-US" dirty="0"/>
          </a:p>
        </p:txBody>
      </p:sp>
      <p:sp>
        <p:nvSpPr>
          <p:cNvPr id="3" name="Content Placeholder 2"/>
          <p:cNvSpPr>
            <a:spLocks noGrp="1"/>
          </p:cNvSpPr>
          <p:nvPr>
            <p:ph idx="1"/>
          </p:nvPr>
        </p:nvSpPr>
        <p:spPr/>
        <p:txBody>
          <a:bodyPr/>
          <a:lstStyle/>
          <a:p>
            <a:r>
              <a:rPr lang="en-US" dirty="0"/>
              <a:t>Define and document all projects required to achieve the </a:t>
            </a:r>
            <a:r>
              <a:rPr lang="en-US" dirty="0" err="1"/>
              <a:t>programme’s</a:t>
            </a:r>
            <a:r>
              <a:rPr lang="en-US" dirty="0"/>
              <a:t> expected business </a:t>
            </a:r>
            <a:r>
              <a:rPr lang="en-US" dirty="0" smtClean="0"/>
              <a:t>outcomes</a:t>
            </a:r>
          </a:p>
          <a:p>
            <a:r>
              <a:rPr lang="en-US" dirty="0"/>
              <a:t>Prepare a </a:t>
            </a:r>
            <a:r>
              <a:rPr lang="en-US" dirty="0" err="1"/>
              <a:t>programme</a:t>
            </a:r>
            <a:r>
              <a:rPr lang="en-US" dirty="0"/>
              <a:t> budget based on full economic life-cycle </a:t>
            </a:r>
            <a:r>
              <a:rPr lang="en-US" dirty="0" smtClean="0"/>
              <a:t>costs</a:t>
            </a:r>
          </a:p>
          <a:p>
            <a:r>
              <a:rPr lang="en-US" dirty="0"/>
              <a:t>Plan, resource and commission the necessary projects required to achieve the </a:t>
            </a:r>
            <a:r>
              <a:rPr lang="en-US" dirty="0" err="1"/>
              <a:t>programme</a:t>
            </a:r>
            <a:r>
              <a:rPr lang="en-US" dirty="0"/>
              <a:t> outcomes</a:t>
            </a:r>
          </a:p>
        </p:txBody>
      </p:sp>
    </p:spTree>
    <p:extLst>
      <p:ext uri="{BB962C8B-B14F-4D97-AF65-F5344CB8AC3E}">
        <p14:creationId xmlns:p14="http://schemas.microsoft.com/office/powerpoint/2010/main" xmlns="" val="1726353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The Val IT Framework</a:t>
            </a:r>
            <a:r>
              <a:rPr lang="en-US" b="1" dirty="0">
                <a:solidFill>
                  <a:srgbClr val="7030A0"/>
                </a:solidFill>
              </a:rPr>
              <a:t> </a:t>
            </a:r>
            <a:endParaRPr lang="en-US" dirty="0"/>
          </a:p>
        </p:txBody>
      </p:sp>
      <p:sp>
        <p:nvSpPr>
          <p:cNvPr id="3" name="Content Placeholder 2"/>
          <p:cNvSpPr>
            <a:spLocks noGrp="1"/>
          </p:cNvSpPr>
          <p:nvPr>
            <p:ph idx="1"/>
          </p:nvPr>
        </p:nvSpPr>
        <p:spPr/>
        <p:txBody>
          <a:bodyPr/>
          <a:lstStyle/>
          <a:p>
            <a:r>
              <a:rPr lang="en-US" dirty="0"/>
              <a:t>Reflect changes that result from the investment </a:t>
            </a:r>
            <a:r>
              <a:rPr lang="en-US" dirty="0" err="1"/>
              <a:t>programme</a:t>
            </a:r>
            <a:r>
              <a:rPr lang="en-US" dirty="0"/>
              <a:t> in the relevant IT service, assets and resources </a:t>
            </a:r>
            <a:r>
              <a:rPr lang="en-US" dirty="0" smtClean="0"/>
              <a:t>portfolios</a:t>
            </a:r>
          </a:p>
          <a:p>
            <a:r>
              <a:rPr lang="en-US" dirty="0"/>
              <a:t>Update the </a:t>
            </a:r>
            <a:r>
              <a:rPr lang="en-US" dirty="0" err="1"/>
              <a:t>programme’s</a:t>
            </a:r>
            <a:r>
              <a:rPr lang="en-US" dirty="0"/>
              <a:t> business case to reflect the current status whenever there is any change that affects the projected costs, benefits, opportunities or risks</a:t>
            </a:r>
          </a:p>
        </p:txBody>
      </p:sp>
    </p:spTree>
    <p:extLst>
      <p:ext uri="{BB962C8B-B14F-4D97-AF65-F5344CB8AC3E}">
        <p14:creationId xmlns:p14="http://schemas.microsoft.com/office/powerpoint/2010/main" xmlns="" val="1178197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The Val IT Framework</a:t>
            </a:r>
            <a:r>
              <a:rPr lang="en-US" b="1" dirty="0">
                <a:solidFill>
                  <a:srgbClr val="7030A0"/>
                </a:solidFill>
              </a:rPr>
              <a:t> </a:t>
            </a:r>
            <a:endParaRPr lang="en-US" dirty="0"/>
          </a:p>
        </p:txBody>
      </p:sp>
      <p:sp>
        <p:nvSpPr>
          <p:cNvPr id="3" name="Content Placeholder 2"/>
          <p:cNvSpPr>
            <a:spLocks noGrp="1"/>
          </p:cNvSpPr>
          <p:nvPr>
            <p:ph idx="1"/>
          </p:nvPr>
        </p:nvSpPr>
        <p:spPr/>
        <p:txBody>
          <a:bodyPr/>
          <a:lstStyle/>
          <a:p>
            <a:r>
              <a:rPr lang="en-US" dirty="0"/>
              <a:t>Monitor the performance of the overall </a:t>
            </a:r>
            <a:r>
              <a:rPr lang="en-US" dirty="0" err="1"/>
              <a:t>programme</a:t>
            </a:r>
            <a:r>
              <a:rPr lang="en-US" dirty="0"/>
              <a:t> and all its projects, and report to the appropriate boards and executive in a timely, complete and accurate </a:t>
            </a:r>
            <a:r>
              <a:rPr lang="en-US" dirty="0" smtClean="0"/>
              <a:t>fashion</a:t>
            </a:r>
          </a:p>
          <a:p>
            <a:r>
              <a:rPr lang="en-US" dirty="0"/>
              <a:t>Bring the </a:t>
            </a:r>
            <a:r>
              <a:rPr lang="en-US" dirty="0" err="1"/>
              <a:t>programme</a:t>
            </a:r>
            <a:r>
              <a:rPr lang="en-US" dirty="0"/>
              <a:t> to an orderly </a:t>
            </a:r>
            <a:r>
              <a:rPr lang="en-US" dirty="0" smtClean="0"/>
              <a:t>closure</a:t>
            </a:r>
          </a:p>
          <a:p>
            <a:pPr marL="0" indent="0">
              <a:buNone/>
            </a:pPr>
            <a:r>
              <a:rPr lang="en-US" dirty="0"/>
              <a:t> when there is agreement that the desired business value has been achieved or when it is clear it will not be achieved within the value criteria set for the </a:t>
            </a:r>
            <a:r>
              <a:rPr lang="en-US" dirty="0" err="1"/>
              <a:t>programme</a:t>
            </a:r>
            <a:r>
              <a:rPr lang="en-US" dirty="0"/>
              <a:t>.</a:t>
            </a:r>
          </a:p>
          <a:p>
            <a:endParaRPr lang="en-US" dirty="0"/>
          </a:p>
        </p:txBody>
      </p:sp>
    </p:spTree>
    <p:extLst>
      <p:ext uri="{BB962C8B-B14F-4D97-AF65-F5344CB8AC3E}">
        <p14:creationId xmlns:p14="http://schemas.microsoft.com/office/powerpoint/2010/main" xmlns="" val="2861144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Book Antiqua" pitchFamily="18" charset="0"/>
              </a:rPr>
              <a:t>COBIT  Framework</a:t>
            </a:r>
            <a:endParaRPr lang="en-US" dirty="0"/>
          </a:p>
        </p:txBody>
      </p:sp>
      <p:sp>
        <p:nvSpPr>
          <p:cNvPr id="3" name="Content Placeholder 2"/>
          <p:cNvSpPr>
            <a:spLocks noGrp="1"/>
          </p:cNvSpPr>
          <p:nvPr>
            <p:ph idx="1"/>
          </p:nvPr>
        </p:nvSpPr>
        <p:spPr/>
        <p:txBody>
          <a:bodyPr/>
          <a:lstStyle/>
          <a:p>
            <a:r>
              <a:rPr lang="en-US" b="1" dirty="0"/>
              <a:t>COBIT 4.1</a:t>
            </a:r>
          </a:p>
          <a:p>
            <a:r>
              <a:rPr lang="en-US" dirty="0"/>
              <a:t>Successful organizations understand the benefits of information technology (IT) and use this knowledge to drive their shareholders' value. </a:t>
            </a:r>
          </a:p>
          <a:p>
            <a:endParaRPr lang="en-US" dirty="0"/>
          </a:p>
        </p:txBody>
      </p:sp>
    </p:spTree>
    <p:extLst>
      <p:ext uri="{BB962C8B-B14F-4D97-AF65-F5344CB8AC3E}">
        <p14:creationId xmlns:p14="http://schemas.microsoft.com/office/powerpoint/2010/main" xmlns="" val="38805501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Book Antiqua" pitchFamily="18" charset="0"/>
              </a:rPr>
              <a:t>COBIT  Framework</a:t>
            </a:r>
            <a:endParaRPr lang="en-US" dirty="0"/>
          </a:p>
        </p:txBody>
      </p:sp>
      <p:sp>
        <p:nvSpPr>
          <p:cNvPr id="3" name="Content Placeholder 2"/>
          <p:cNvSpPr>
            <a:spLocks noGrp="1"/>
          </p:cNvSpPr>
          <p:nvPr>
            <p:ph idx="1"/>
          </p:nvPr>
        </p:nvSpPr>
        <p:spPr/>
        <p:txBody>
          <a:bodyPr/>
          <a:lstStyle/>
          <a:p>
            <a:r>
              <a:rPr lang="en-US" dirty="0" smtClean="0"/>
              <a:t>They recognize the critical dependence of many business processes on IT, the need to comply with increasing regulatory compliance demands and the benefits of managing risk effectively.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Book Antiqua" pitchFamily="18" charset="0"/>
              </a:rPr>
              <a:t>COBIT  Framework</a:t>
            </a:r>
            <a:endParaRPr lang="en-US" dirty="0"/>
          </a:p>
        </p:txBody>
      </p:sp>
      <p:sp>
        <p:nvSpPr>
          <p:cNvPr id="3" name="Content Placeholder 2"/>
          <p:cNvSpPr>
            <a:spLocks noGrp="1"/>
          </p:cNvSpPr>
          <p:nvPr>
            <p:ph idx="1"/>
          </p:nvPr>
        </p:nvSpPr>
        <p:spPr/>
        <p:txBody>
          <a:bodyPr/>
          <a:lstStyle/>
          <a:p>
            <a:r>
              <a:rPr lang="en-US" dirty="0"/>
              <a:t>COBIT 4.1 is an IT governance framework and supporting toolset that allows managers to bridge the gap between control requirements, technical issues and business risks. COBIT enables clear policy development and good practice for IT control throughout organizations. </a:t>
            </a:r>
          </a:p>
        </p:txBody>
      </p:sp>
    </p:spTree>
    <p:extLst>
      <p:ext uri="{BB962C8B-B14F-4D97-AF65-F5344CB8AC3E}">
        <p14:creationId xmlns:p14="http://schemas.microsoft.com/office/powerpoint/2010/main" xmlns="" val="27481111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Book Antiqua" pitchFamily="18" charset="0"/>
              </a:rPr>
              <a:t>COBIT  Framework</a:t>
            </a:r>
            <a:endParaRPr lang="en-US" dirty="0"/>
          </a:p>
        </p:txBody>
      </p:sp>
      <p:sp>
        <p:nvSpPr>
          <p:cNvPr id="3" name="Content Placeholder 2"/>
          <p:cNvSpPr>
            <a:spLocks noGrp="1"/>
          </p:cNvSpPr>
          <p:nvPr>
            <p:ph idx="1"/>
          </p:nvPr>
        </p:nvSpPr>
        <p:spPr/>
        <p:txBody>
          <a:bodyPr/>
          <a:lstStyle/>
          <a:p>
            <a:r>
              <a:rPr lang="en-US" dirty="0" smtClean="0"/>
              <a:t>COBIT emphasizes regulatory compliance, helps organizations to increase the value attained from IT, enables alignment and simplifies implementation of the enterprises' IT governance and control framework.</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Book Antiqua" pitchFamily="18" charset="0"/>
              </a:rPr>
              <a:t>COBIT  Framework</a:t>
            </a:r>
            <a:endParaRPr lang="en-US" dirty="0"/>
          </a:p>
        </p:txBody>
      </p:sp>
      <p:sp>
        <p:nvSpPr>
          <p:cNvPr id="3" name="Content Placeholder 2"/>
          <p:cNvSpPr>
            <a:spLocks noGrp="1"/>
          </p:cNvSpPr>
          <p:nvPr>
            <p:ph idx="1"/>
          </p:nvPr>
        </p:nvSpPr>
        <p:spPr/>
        <p:txBody>
          <a:bodyPr/>
          <a:lstStyle/>
          <a:p>
            <a:r>
              <a:rPr lang="en-US" dirty="0"/>
              <a:t>COBIT's success as an increasingly internationally accepted set of guidance materials for IT governance has resulted in the creation of a growing family of publications and products designed to assist in the implementation of effective IT governance throughout an enterprise.</a:t>
            </a:r>
          </a:p>
        </p:txBody>
      </p:sp>
    </p:spTree>
    <p:extLst>
      <p:ext uri="{BB962C8B-B14F-4D97-AF65-F5344CB8AC3E}">
        <p14:creationId xmlns:p14="http://schemas.microsoft.com/office/powerpoint/2010/main" xmlns="" val="4030708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27315"/>
            <a:ext cx="7010400" cy="698090"/>
          </a:xfrm>
        </p:spPr>
        <p:txBody>
          <a:bodyPr/>
          <a:lstStyle/>
          <a:p>
            <a:r>
              <a:rPr lang="en-US" sz="2800" b="1" dirty="0" smtClean="0">
                <a:solidFill>
                  <a:srgbClr val="7030A0"/>
                </a:solidFill>
                <a:latin typeface="Book Antiqua" pitchFamily="18" charset="0"/>
              </a:rPr>
              <a:t>    COBIT  Framework</a:t>
            </a:r>
            <a:endParaRPr lang="en-US" sz="2800" b="1" dirty="0">
              <a:solidFill>
                <a:srgbClr val="7030A0"/>
              </a:solidFill>
              <a:latin typeface="Book Antiqua" pitchFamily="18" charset="0"/>
            </a:endParaRPr>
          </a:p>
        </p:txBody>
      </p:sp>
      <p:sp>
        <p:nvSpPr>
          <p:cNvPr id="3" name="Content Placeholder 2"/>
          <p:cNvSpPr>
            <a:spLocks noGrp="1"/>
          </p:cNvSpPr>
          <p:nvPr>
            <p:ph idx="1"/>
          </p:nvPr>
        </p:nvSpPr>
        <p:spPr>
          <a:xfrm>
            <a:off x="272143" y="1522949"/>
            <a:ext cx="8773886" cy="5125824"/>
          </a:xfrm>
        </p:spPr>
        <p:txBody>
          <a:bodyPr/>
          <a:lstStyle/>
          <a:p>
            <a:pPr marL="0" algn="just">
              <a:buNone/>
            </a:pPr>
            <a:r>
              <a:rPr lang="en-US" sz="1800" dirty="0" smtClean="0">
                <a:latin typeface="Book Antiqua" pitchFamily="18" charset="0"/>
              </a:rPr>
              <a:t>The COBIT framework has become increasingly important as a good practice control framework for IT Governance which puts support of an organization's strategic and business objectives firmly at the core of IT operations and services.  The framework does this by:</a:t>
            </a:r>
          </a:p>
          <a:p>
            <a:pPr marL="0" algn="just">
              <a:buNone/>
            </a:pPr>
            <a:endParaRPr lang="en-US" sz="1000" dirty="0" smtClean="0">
              <a:latin typeface="Book Antiqua" pitchFamily="18" charset="0"/>
            </a:endParaRPr>
          </a:p>
          <a:p>
            <a:pPr lvl="0" algn="just"/>
            <a:r>
              <a:rPr lang="en-US" sz="1800" dirty="0" smtClean="0">
                <a:latin typeface="Book Antiqua" pitchFamily="18" charset="0"/>
              </a:rPr>
              <a:t>Providing an effective IT governance framework and supporting tool set that allows managers to bridge the gaps between control requirements, technical issues and business risks.</a:t>
            </a:r>
          </a:p>
          <a:p>
            <a:pPr lvl="0" algn="just">
              <a:buNone/>
            </a:pPr>
            <a:endParaRPr lang="en-US" sz="1000" dirty="0" smtClean="0">
              <a:latin typeface="Book Antiqua" pitchFamily="18" charset="0"/>
            </a:endParaRPr>
          </a:p>
          <a:p>
            <a:pPr lvl="0" algn="just"/>
            <a:r>
              <a:rPr lang="en-US" sz="1800" dirty="0" smtClean="0">
                <a:latin typeface="Book Antiqua" pitchFamily="18" charset="0"/>
              </a:rPr>
              <a:t>Enabling clear policy development and good practice for IT control throughout organizations. </a:t>
            </a:r>
          </a:p>
          <a:p>
            <a:pPr lvl="0" algn="just">
              <a:buNone/>
            </a:pPr>
            <a:endParaRPr lang="en-US" sz="1000" dirty="0" smtClean="0">
              <a:latin typeface="Book Antiqua" pitchFamily="18" charset="0"/>
            </a:endParaRPr>
          </a:p>
          <a:p>
            <a:pPr lvl="0" algn="just"/>
            <a:r>
              <a:rPr lang="en-US" sz="1800" dirty="0" smtClean="0">
                <a:latin typeface="Book Antiqua" pitchFamily="18" charset="0"/>
              </a:rPr>
              <a:t>Emphasizing regulatory compliance and helping organizations to increase the value/return on investment attained from IT .</a:t>
            </a:r>
          </a:p>
          <a:p>
            <a:pPr lvl="0" algn="just">
              <a:buNone/>
            </a:pPr>
            <a:endParaRPr lang="en-US" sz="1000" dirty="0" smtClean="0">
              <a:latin typeface="Book Antiqua" pitchFamily="18" charset="0"/>
            </a:endParaRPr>
          </a:p>
          <a:p>
            <a:pPr lvl="0" algn="just"/>
            <a:r>
              <a:rPr lang="en-US" sz="1800" dirty="0" smtClean="0">
                <a:latin typeface="Book Antiqua" pitchFamily="18" charset="0"/>
              </a:rPr>
              <a:t>Enabling alignment of IT with business and strategic objectives.</a:t>
            </a:r>
          </a:p>
          <a:p>
            <a:pPr lvl="0" algn="just">
              <a:buNone/>
            </a:pPr>
            <a:endParaRPr lang="en-GB" sz="1800" dirty="0" smtClean="0">
              <a:latin typeface="Book Antiqua" pitchFamily="18" charset="0"/>
            </a:endParaRPr>
          </a:p>
          <a:p>
            <a:pPr lvl="0" algn="just">
              <a:buNone/>
            </a:pPr>
            <a:r>
              <a:rPr lang="en-GB" sz="1800" dirty="0" smtClean="0">
                <a:latin typeface="Book Antiqua" pitchFamily="18" charset="0"/>
              </a:rPr>
              <a:t>COBIT is intended for use by business and IT management as well as IT auditors.</a:t>
            </a:r>
            <a:endParaRPr lang="en-US" sz="1800" dirty="0" smtClean="0">
              <a:latin typeface="Book Antiqua" pitchFamily="18" charset="0"/>
            </a:endParaRPr>
          </a:p>
          <a:p>
            <a:endParaRPr lang="en-US" sz="1800" dirty="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know ISACA</a:t>
            </a:r>
            <a:endParaRPr lang="en-US" dirty="0"/>
          </a:p>
        </p:txBody>
      </p:sp>
      <p:sp>
        <p:nvSpPr>
          <p:cNvPr id="3" name="Content Placeholder 2"/>
          <p:cNvSpPr>
            <a:spLocks noGrp="1"/>
          </p:cNvSpPr>
          <p:nvPr>
            <p:ph idx="1"/>
          </p:nvPr>
        </p:nvSpPr>
        <p:spPr/>
        <p:txBody>
          <a:bodyPr/>
          <a:lstStyle/>
          <a:p>
            <a:r>
              <a:rPr lang="en-US" dirty="0"/>
              <a:t>Information Systems Audit and Control Associations (ISACA). </a:t>
            </a:r>
          </a:p>
          <a:p>
            <a:endParaRPr lang="en-US" dirty="0"/>
          </a:p>
        </p:txBody>
      </p:sp>
    </p:spTree>
    <p:extLst>
      <p:ext uri="{BB962C8B-B14F-4D97-AF65-F5344CB8AC3E}">
        <p14:creationId xmlns:p14="http://schemas.microsoft.com/office/powerpoint/2010/main" xmlns="" val="1275289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00448"/>
            <a:ext cx="8229600" cy="990600"/>
          </a:xfrm>
        </p:spPr>
        <p:txBody>
          <a:bodyPr/>
          <a:lstStyle/>
          <a:p>
            <a:r>
              <a:rPr lang="en-US" b="1" dirty="0" smtClean="0">
                <a:latin typeface="Book Antiqua" pitchFamily="18" charset="0"/>
              </a:rPr>
              <a:t/>
            </a:r>
            <a:br>
              <a:rPr lang="en-US" b="1" dirty="0" smtClean="0">
                <a:latin typeface="Book Antiqua" pitchFamily="18" charset="0"/>
              </a:rPr>
            </a:br>
            <a:r>
              <a:rPr lang="en-US" sz="2400" b="1" dirty="0" smtClean="0">
                <a:solidFill>
                  <a:srgbClr val="7030A0"/>
                </a:solidFill>
                <a:latin typeface="Book Antiqua" pitchFamily="18" charset="0"/>
              </a:rPr>
              <a:t>COBIT 4.1  IT Categories</a:t>
            </a:r>
            <a:r>
              <a:rPr lang="en-US" b="1" dirty="0" smtClean="0">
                <a:latin typeface="Book Antiqua" pitchFamily="18" charset="0"/>
              </a:rPr>
              <a:t/>
            </a:r>
            <a:br>
              <a:rPr lang="en-US" b="1" dirty="0" smtClean="0">
                <a:latin typeface="Book Antiqua" pitchFamily="18" charset="0"/>
              </a:rPr>
            </a:br>
            <a:endParaRPr lang="en-US" b="1" dirty="0">
              <a:latin typeface="Book Antiqua" pitchFamily="18" charset="0"/>
            </a:endParaRPr>
          </a:p>
        </p:txBody>
      </p:sp>
      <p:sp>
        <p:nvSpPr>
          <p:cNvPr id="3" name="Content Placeholder 2"/>
          <p:cNvSpPr>
            <a:spLocks noGrp="1"/>
          </p:cNvSpPr>
          <p:nvPr>
            <p:ph idx="1"/>
          </p:nvPr>
        </p:nvSpPr>
        <p:spPr>
          <a:xfrm>
            <a:off x="206062" y="1893194"/>
            <a:ext cx="8731875" cy="4778062"/>
          </a:xfrm>
        </p:spPr>
        <p:txBody>
          <a:bodyPr/>
          <a:lstStyle/>
          <a:p>
            <a:pPr algn="just">
              <a:buNone/>
            </a:pPr>
            <a:r>
              <a:rPr lang="en-US" sz="1800" dirty="0" smtClean="0">
                <a:latin typeface="Book Antiqua" pitchFamily="18" charset="0"/>
              </a:rPr>
              <a:t>In COBIT terminology, IT is categorised as follows:</a:t>
            </a:r>
          </a:p>
          <a:p>
            <a:pPr marL="0" lvl="0" indent="0" algn="just">
              <a:buNone/>
            </a:pPr>
            <a:endParaRPr lang="en-US" sz="1800" b="1" i="1" dirty="0" smtClean="0">
              <a:latin typeface="Book Antiqua" pitchFamily="18" charset="0"/>
            </a:endParaRPr>
          </a:p>
          <a:p>
            <a:pPr marL="0" lvl="0" indent="0" algn="just">
              <a:buNone/>
            </a:pPr>
            <a:r>
              <a:rPr lang="en-US" sz="1800" b="1" i="1" dirty="0" smtClean="0">
                <a:latin typeface="Book Antiqua" pitchFamily="18" charset="0"/>
              </a:rPr>
              <a:t>Applications</a:t>
            </a:r>
            <a:r>
              <a:rPr lang="en-US" sz="1800" dirty="0" smtClean="0">
                <a:latin typeface="Book Antiqua" pitchFamily="18" charset="0"/>
              </a:rPr>
              <a:t> - both automated systems and manual procedures that process the information.</a:t>
            </a:r>
          </a:p>
          <a:p>
            <a:pPr marL="0" lvl="0" indent="0" algn="just">
              <a:buNone/>
            </a:pPr>
            <a:endParaRPr lang="en-US" sz="1800" dirty="0" smtClean="0">
              <a:latin typeface="Book Antiqua" pitchFamily="18" charset="0"/>
            </a:endParaRPr>
          </a:p>
          <a:p>
            <a:pPr marL="0" lvl="0" indent="0" algn="just">
              <a:buNone/>
            </a:pPr>
            <a:r>
              <a:rPr lang="en-US" sz="1800" b="1" i="1" dirty="0" smtClean="0">
                <a:latin typeface="Book Antiqua" pitchFamily="18" charset="0"/>
              </a:rPr>
              <a:t>Information</a:t>
            </a:r>
            <a:r>
              <a:rPr lang="en-US" sz="1800" dirty="0" smtClean="0">
                <a:latin typeface="Book Antiqua" pitchFamily="18" charset="0"/>
              </a:rPr>
              <a:t> - relating to data which is input, processed and output by the information systems in whatever form it is used by the business.</a:t>
            </a:r>
          </a:p>
          <a:p>
            <a:pPr marL="0" lvl="0" indent="0" algn="just">
              <a:buNone/>
            </a:pPr>
            <a:endParaRPr lang="en-US" sz="1800" dirty="0" smtClean="0">
              <a:latin typeface="Book Antiqua" pitchFamily="18" charset="0"/>
            </a:endParaRPr>
          </a:p>
          <a:p>
            <a:pPr marL="0" lvl="0" indent="0" algn="just">
              <a:buNone/>
            </a:pPr>
            <a:r>
              <a:rPr lang="en-US" sz="1800" b="1" i="1" dirty="0" smtClean="0">
                <a:latin typeface="Book Antiqua" pitchFamily="18" charset="0"/>
              </a:rPr>
              <a:t>Infrastructure</a:t>
            </a:r>
            <a:r>
              <a:rPr lang="en-US" sz="1800" dirty="0" smtClean="0">
                <a:latin typeface="Book Antiqua" pitchFamily="18" charset="0"/>
              </a:rPr>
              <a:t> - the technology and facilities (i.e., hardware, operating systems, database management systems, networking, multimedia, and the physical environment) that enable the processing of the applications. </a:t>
            </a:r>
          </a:p>
          <a:p>
            <a:pPr marL="0" lvl="0" indent="0" algn="just">
              <a:buNone/>
            </a:pPr>
            <a:endParaRPr lang="en-US" sz="1800" dirty="0" smtClean="0">
              <a:latin typeface="Book Antiqua" pitchFamily="18" charset="0"/>
            </a:endParaRPr>
          </a:p>
          <a:p>
            <a:pPr marL="0" lvl="0" indent="0" algn="just">
              <a:buNone/>
            </a:pPr>
            <a:r>
              <a:rPr lang="en-US" sz="1800" b="1" i="1" dirty="0" smtClean="0">
                <a:latin typeface="Book Antiqua" pitchFamily="18" charset="0"/>
              </a:rPr>
              <a:t>People</a:t>
            </a:r>
            <a:r>
              <a:rPr lang="en-US" sz="1800" dirty="0" smtClean="0">
                <a:latin typeface="Book Antiqua" pitchFamily="18" charset="0"/>
              </a:rPr>
              <a:t> - the personnel required to plan, organize, acquire, implement, deliver, support, monitor and evaluate the information systems and services. These people may be internal, outsourced or contracted as required.</a:t>
            </a:r>
          </a:p>
          <a:p>
            <a:pPr>
              <a:buNone/>
            </a:pPr>
            <a:endParaRPr lang="en-US" sz="1800" dirty="0" smtClean="0">
              <a:latin typeface="Book Antiqua" pitchFamily="18" charset="0"/>
            </a:endParaRPr>
          </a:p>
          <a:p>
            <a:endParaRPr lang="en-US" sz="3600" dirty="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36" y="1143000"/>
            <a:ext cx="8763000" cy="838200"/>
          </a:xfrm>
        </p:spPr>
        <p:txBody>
          <a:bodyPr/>
          <a:lstStyle/>
          <a:p>
            <a:r>
              <a:rPr lang="en-GB" sz="3200" b="1" dirty="0" smtClean="0">
                <a:solidFill>
                  <a:srgbClr val="7030A0"/>
                </a:solidFill>
                <a:latin typeface="Arial (body)"/>
              </a:rPr>
              <a:t>The COBIT Framework for IT Governance</a:t>
            </a:r>
            <a:r>
              <a:rPr lang="en-US" sz="3200" b="1" dirty="0" smtClean="0">
                <a:solidFill>
                  <a:srgbClr val="7030A0"/>
                </a:solidFill>
                <a:latin typeface="Arial (body)"/>
              </a:rPr>
              <a:t> </a:t>
            </a:r>
            <a:br>
              <a:rPr lang="en-US" sz="3200" b="1" dirty="0" smtClean="0">
                <a:solidFill>
                  <a:srgbClr val="7030A0"/>
                </a:solidFill>
                <a:latin typeface="Arial (body)"/>
              </a:rPr>
            </a:br>
            <a:endParaRPr lang="en-US" sz="3200" dirty="0"/>
          </a:p>
        </p:txBody>
      </p:sp>
      <p:sp>
        <p:nvSpPr>
          <p:cNvPr id="3" name="Content Placeholder 2"/>
          <p:cNvSpPr>
            <a:spLocks noGrp="1"/>
          </p:cNvSpPr>
          <p:nvPr>
            <p:ph idx="1"/>
          </p:nvPr>
        </p:nvSpPr>
        <p:spPr>
          <a:xfrm>
            <a:off x="321971" y="2286000"/>
            <a:ext cx="8577329" cy="3651161"/>
          </a:xfrm>
        </p:spPr>
        <p:txBody>
          <a:bodyPr/>
          <a:lstStyle/>
          <a:p>
            <a:pPr marL="633222" indent="-285750" algn="just">
              <a:lnSpc>
                <a:spcPct val="100000"/>
              </a:lnSpc>
              <a:spcBef>
                <a:spcPts val="960"/>
              </a:spcBef>
              <a:buFontTx/>
              <a:buChar char="-"/>
            </a:pPr>
            <a:r>
              <a:rPr lang="en-GB" sz="2000" dirty="0" smtClean="0">
                <a:latin typeface="Book Antiqua" pitchFamily="18" charset="0"/>
              </a:rPr>
              <a:t>A process-based model.  </a:t>
            </a:r>
          </a:p>
          <a:p>
            <a:pPr marL="633222" indent="-285750" algn="just">
              <a:lnSpc>
                <a:spcPct val="100000"/>
              </a:lnSpc>
              <a:spcBef>
                <a:spcPts val="960"/>
              </a:spcBef>
              <a:buNone/>
            </a:pPr>
            <a:r>
              <a:rPr lang="en-GB" sz="2000" dirty="0" smtClean="0">
                <a:latin typeface="Book Antiqua" pitchFamily="18" charset="0"/>
              </a:rPr>
              <a:t>                                                                                                    </a:t>
            </a:r>
          </a:p>
          <a:p>
            <a:pPr marL="633222" indent="-285750" algn="just">
              <a:lnSpc>
                <a:spcPct val="100000"/>
              </a:lnSpc>
              <a:spcBef>
                <a:spcPts val="960"/>
              </a:spcBef>
              <a:buFontTx/>
              <a:buChar char="-"/>
            </a:pPr>
            <a:r>
              <a:rPr lang="en-GB" sz="2000" dirty="0" smtClean="0">
                <a:latin typeface="Book Antiqua" pitchFamily="18" charset="0"/>
              </a:rPr>
              <a:t>Provides an effective IT governance control environment &amp; supporting tool set that allows managers to bridge the gap between control requirements, technical issues and organizational/business risks. </a:t>
            </a:r>
          </a:p>
          <a:p>
            <a:endParaRPr lang="en-US"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 COBIT 4.1 Business Goals </a:t>
            </a:r>
            <a:endParaRPr lang="en-US" dirty="0"/>
          </a:p>
        </p:txBody>
      </p:sp>
      <p:sp>
        <p:nvSpPr>
          <p:cNvPr id="3" name="Content Placeholder 2"/>
          <p:cNvSpPr>
            <a:spLocks noGrp="1"/>
          </p:cNvSpPr>
          <p:nvPr>
            <p:ph idx="1"/>
          </p:nvPr>
        </p:nvSpPr>
        <p:spPr>
          <a:xfrm>
            <a:off x="381000" y="1983346"/>
            <a:ext cx="8402392" cy="4676217"/>
          </a:xfrm>
        </p:spPr>
        <p:txBody>
          <a:bodyPr/>
          <a:lstStyle/>
          <a:p>
            <a:pPr>
              <a:buNone/>
            </a:pPr>
            <a:r>
              <a:rPr lang="en-GB" sz="1600" dirty="0" smtClean="0">
                <a:latin typeface="Book Antiqua" pitchFamily="18" charset="0"/>
              </a:rPr>
              <a:t>17 business goals are identified in COBIT in four broad areas:</a:t>
            </a:r>
          </a:p>
          <a:p>
            <a:pPr>
              <a:buNone/>
            </a:pPr>
            <a:endParaRPr lang="en-US" sz="1600" dirty="0" smtClean="0">
              <a:latin typeface="Book Antiqua" pitchFamily="18" charset="0"/>
            </a:endParaRPr>
          </a:p>
          <a:p>
            <a:pPr lvl="0"/>
            <a:r>
              <a:rPr lang="en-GB" sz="1600" b="1" i="1" dirty="0" smtClean="0">
                <a:latin typeface="Book Antiqua" pitchFamily="18" charset="0"/>
              </a:rPr>
              <a:t>Financial</a:t>
            </a:r>
            <a:endParaRPr lang="en-US" sz="1600" dirty="0" smtClean="0">
              <a:latin typeface="Book Antiqua" pitchFamily="18" charset="0"/>
            </a:endParaRPr>
          </a:p>
          <a:p>
            <a:pPr lvl="1"/>
            <a:r>
              <a:rPr lang="en-GB" sz="1600" dirty="0" smtClean="0">
                <a:latin typeface="Book Antiqua" pitchFamily="18" charset="0"/>
              </a:rPr>
              <a:t>Provide a good return on investment of IT-enabled business investments</a:t>
            </a:r>
            <a:endParaRPr lang="en-US" sz="1600" dirty="0" smtClean="0">
              <a:latin typeface="Book Antiqua" pitchFamily="18" charset="0"/>
            </a:endParaRPr>
          </a:p>
          <a:p>
            <a:pPr lvl="1"/>
            <a:r>
              <a:rPr lang="en-GB" sz="1600" dirty="0" smtClean="0">
                <a:latin typeface="Book Antiqua" pitchFamily="18" charset="0"/>
              </a:rPr>
              <a:t>Manage IT-related business risk</a:t>
            </a:r>
            <a:endParaRPr lang="en-US" sz="1600" dirty="0" smtClean="0">
              <a:latin typeface="Book Antiqua" pitchFamily="18" charset="0"/>
            </a:endParaRPr>
          </a:p>
          <a:p>
            <a:pPr lvl="1"/>
            <a:r>
              <a:rPr lang="en-GB" sz="1600" dirty="0" smtClean="0">
                <a:latin typeface="Book Antiqua" pitchFamily="18" charset="0"/>
              </a:rPr>
              <a:t>Improve Corporate Governance and transparency</a:t>
            </a:r>
          </a:p>
          <a:p>
            <a:pPr lvl="1">
              <a:buNone/>
            </a:pPr>
            <a:endParaRPr lang="en-US" sz="1600" dirty="0" smtClean="0">
              <a:latin typeface="Book Antiqua" pitchFamily="18" charset="0"/>
            </a:endParaRPr>
          </a:p>
          <a:p>
            <a:pPr lvl="0"/>
            <a:r>
              <a:rPr lang="en-GB" sz="1600" b="1" i="1" dirty="0" smtClean="0">
                <a:latin typeface="Book Antiqua" pitchFamily="18" charset="0"/>
              </a:rPr>
              <a:t>Customer Perspective</a:t>
            </a:r>
            <a:endParaRPr lang="en-US" sz="1600" dirty="0" smtClean="0">
              <a:latin typeface="Book Antiqua" pitchFamily="18" charset="0"/>
            </a:endParaRPr>
          </a:p>
          <a:p>
            <a:pPr lvl="1"/>
            <a:r>
              <a:rPr lang="en-GB" sz="1600" dirty="0" smtClean="0">
                <a:latin typeface="Book Antiqua" pitchFamily="18" charset="0"/>
              </a:rPr>
              <a:t>Improve customer orientation and service</a:t>
            </a:r>
            <a:endParaRPr lang="en-US" sz="1600" dirty="0" smtClean="0">
              <a:latin typeface="Book Antiqua" pitchFamily="18" charset="0"/>
            </a:endParaRPr>
          </a:p>
          <a:p>
            <a:pPr lvl="1"/>
            <a:r>
              <a:rPr lang="en-GB" sz="1600" dirty="0" smtClean="0">
                <a:latin typeface="Book Antiqua" pitchFamily="18" charset="0"/>
              </a:rPr>
              <a:t>Offer competitive products and services</a:t>
            </a:r>
            <a:endParaRPr lang="en-US" sz="1600" dirty="0" smtClean="0">
              <a:latin typeface="Book Antiqua" pitchFamily="18" charset="0"/>
            </a:endParaRPr>
          </a:p>
          <a:p>
            <a:pPr lvl="1"/>
            <a:r>
              <a:rPr lang="en-GB" sz="1600" dirty="0" smtClean="0">
                <a:latin typeface="Book Antiqua" pitchFamily="18" charset="0"/>
              </a:rPr>
              <a:t>Establish service continuity and availability</a:t>
            </a:r>
            <a:endParaRPr lang="en-US" sz="1600" dirty="0" smtClean="0">
              <a:latin typeface="Book Antiqua" pitchFamily="18" charset="0"/>
            </a:endParaRPr>
          </a:p>
          <a:p>
            <a:pPr lvl="1"/>
            <a:r>
              <a:rPr lang="en-GB" sz="1600" dirty="0" smtClean="0">
                <a:latin typeface="Book Antiqua" pitchFamily="18" charset="0"/>
              </a:rPr>
              <a:t>Create agility in responding to changing business requirements</a:t>
            </a:r>
            <a:endParaRPr lang="en-US" sz="1600" dirty="0" smtClean="0">
              <a:latin typeface="Book Antiqua" pitchFamily="18" charset="0"/>
            </a:endParaRPr>
          </a:p>
          <a:p>
            <a:pPr lvl="1"/>
            <a:r>
              <a:rPr lang="en-GB" sz="1600" dirty="0" smtClean="0">
                <a:latin typeface="Book Antiqua" pitchFamily="18" charset="0"/>
              </a:rPr>
              <a:t>Achieve cost optimisation of service delivery</a:t>
            </a:r>
            <a:endParaRPr lang="en-US" sz="1600" dirty="0" smtClean="0">
              <a:latin typeface="Book Antiqua" pitchFamily="18" charset="0"/>
            </a:endParaRPr>
          </a:p>
          <a:p>
            <a:pPr lvl="1"/>
            <a:r>
              <a:rPr lang="en-GB" sz="1600" dirty="0" smtClean="0">
                <a:latin typeface="Book Antiqua" pitchFamily="18" charset="0"/>
              </a:rPr>
              <a:t>Obtain reliable and useful information for strategic decision-making</a:t>
            </a:r>
            <a:endParaRPr lang="en-US" sz="1600" dirty="0" smtClean="0">
              <a:latin typeface="Book Antiqua" pitchFamily="18" charset="0"/>
            </a:endParaRPr>
          </a:p>
          <a:p>
            <a:endParaRPr lang="en-US" sz="36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20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2000"/>
                                        <p:tgtEl>
                                          <p:spTgt spid="3">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2000"/>
                                        <p:tgtEl>
                                          <p:spTgt spid="3">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 COBIT 4.1 Business Goals </a:t>
            </a:r>
            <a:endParaRPr lang="en-US" dirty="0"/>
          </a:p>
        </p:txBody>
      </p:sp>
      <p:sp>
        <p:nvSpPr>
          <p:cNvPr id="3" name="Content Placeholder 2"/>
          <p:cNvSpPr>
            <a:spLocks noGrp="1"/>
          </p:cNvSpPr>
          <p:nvPr>
            <p:ph idx="1"/>
          </p:nvPr>
        </p:nvSpPr>
        <p:spPr>
          <a:xfrm>
            <a:off x="381000" y="2253804"/>
            <a:ext cx="8531180" cy="4405760"/>
          </a:xfrm>
        </p:spPr>
        <p:txBody>
          <a:bodyPr/>
          <a:lstStyle/>
          <a:p>
            <a:pPr lvl="0"/>
            <a:r>
              <a:rPr lang="en-GB" sz="1800" b="1" i="1" dirty="0" smtClean="0">
                <a:latin typeface="Book Antiqua" pitchFamily="18" charset="0"/>
              </a:rPr>
              <a:t>Internal Perspective</a:t>
            </a:r>
            <a:endParaRPr lang="en-US" sz="1800" dirty="0" smtClean="0">
              <a:latin typeface="Book Antiqua" pitchFamily="18" charset="0"/>
            </a:endParaRPr>
          </a:p>
          <a:p>
            <a:pPr lvl="1"/>
            <a:r>
              <a:rPr lang="en-GB" sz="1800" dirty="0" smtClean="0">
                <a:latin typeface="Book Antiqua" pitchFamily="18" charset="0"/>
              </a:rPr>
              <a:t>Improve and maintain business process functionality</a:t>
            </a:r>
            <a:endParaRPr lang="en-US" sz="1800" dirty="0" smtClean="0">
              <a:latin typeface="Book Antiqua" pitchFamily="18" charset="0"/>
            </a:endParaRPr>
          </a:p>
          <a:p>
            <a:pPr lvl="1"/>
            <a:r>
              <a:rPr lang="en-GB" sz="1800" dirty="0" smtClean="0">
                <a:latin typeface="Book Antiqua" pitchFamily="18" charset="0"/>
              </a:rPr>
              <a:t>Lower process costs</a:t>
            </a:r>
            <a:endParaRPr lang="en-US" sz="1800" dirty="0" smtClean="0">
              <a:latin typeface="Book Antiqua" pitchFamily="18" charset="0"/>
            </a:endParaRPr>
          </a:p>
          <a:p>
            <a:pPr lvl="1"/>
            <a:r>
              <a:rPr lang="en-GB" sz="1800" dirty="0" smtClean="0">
                <a:latin typeface="Book Antiqua" pitchFamily="18" charset="0"/>
              </a:rPr>
              <a:t>Provide compliance with external laws, regulations and contracts</a:t>
            </a:r>
            <a:endParaRPr lang="en-US" sz="1800" dirty="0" smtClean="0">
              <a:latin typeface="Book Antiqua" pitchFamily="18" charset="0"/>
            </a:endParaRPr>
          </a:p>
          <a:p>
            <a:pPr lvl="1"/>
            <a:r>
              <a:rPr lang="en-GB" sz="1800" dirty="0" smtClean="0">
                <a:latin typeface="Book Antiqua" pitchFamily="18" charset="0"/>
              </a:rPr>
              <a:t>Provide compliance with internal policies</a:t>
            </a:r>
            <a:endParaRPr lang="en-US" sz="1800" dirty="0" smtClean="0">
              <a:latin typeface="Book Antiqua" pitchFamily="18" charset="0"/>
            </a:endParaRPr>
          </a:p>
          <a:p>
            <a:pPr lvl="1"/>
            <a:r>
              <a:rPr lang="en-GB" sz="1800" dirty="0" smtClean="0">
                <a:latin typeface="Book Antiqua" pitchFamily="18" charset="0"/>
              </a:rPr>
              <a:t>Manage business change</a:t>
            </a:r>
            <a:endParaRPr lang="en-US" sz="1800" dirty="0" smtClean="0">
              <a:latin typeface="Book Antiqua" pitchFamily="18" charset="0"/>
            </a:endParaRPr>
          </a:p>
          <a:p>
            <a:pPr lvl="1"/>
            <a:r>
              <a:rPr lang="en-GB" sz="1800" dirty="0" smtClean="0">
                <a:latin typeface="Book Antiqua" pitchFamily="18" charset="0"/>
              </a:rPr>
              <a:t>Improve and maintain operational and staff productivity</a:t>
            </a:r>
            <a:endParaRPr lang="en-US" sz="1800" dirty="0" smtClean="0">
              <a:latin typeface="Book Antiqua" pitchFamily="18" charset="0"/>
            </a:endParaRPr>
          </a:p>
          <a:p>
            <a:pPr lvl="0"/>
            <a:endParaRPr lang="en-GB" sz="1800" b="1" i="1" dirty="0" smtClean="0">
              <a:latin typeface="Book Antiqua" pitchFamily="18" charset="0"/>
            </a:endParaRPr>
          </a:p>
          <a:p>
            <a:pPr lvl="0"/>
            <a:r>
              <a:rPr lang="en-GB" sz="1800" b="1" i="1" dirty="0" smtClean="0">
                <a:latin typeface="Book Antiqua" pitchFamily="18" charset="0"/>
              </a:rPr>
              <a:t>Learning and Growth Perspective</a:t>
            </a:r>
            <a:endParaRPr lang="en-US" sz="1800" dirty="0" smtClean="0">
              <a:latin typeface="Book Antiqua" pitchFamily="18" charset="0"/>
            </a:endParaRPr>
          </a:p>
          <a:p>
            <a:pPr lvl="1"/>
            <a:r>
              <a:rPr lang="en-GB" sz="1800" dirty="0" smtClean="0">
                <a:latin typeface="Book Antiqua" pitchFamily="18" charset="0"/>
              </a:rPr>
              <a:t>Manage product and business innovation</a:t>
            </a:r>
            <a:endParaRPr lang="en-US" sz="1800" dirty="0" smtClean="0">
              <a:latin typeface="Book Antiqua" pitchFamily="18" charset="0"/>
            </a:endParaRPr>
          </a:p>
          <a:p>
            <a:pPr lvl="1"/>
            <a:r>
              <a:rPr lang="en-GB" sz="1800" dirty="0" smtClean="0">
                <a:latin typeface="Book Antiqua" pitchFamily="18" charset="0"/>
              </a:rPr>
              <a:t>Acquire and retain skilled and motivated people</a:t>
            </a:r>
            <a:endParaRPr lang="en-US" sz="1800" dirty="0" smtClean="0">
              <a:latin typeface="Book Antiqua"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20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20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91" y="740228"/>
            <a:ext cx="7010400" cy="639096"/>
          </a:xfrm>
        </p:spPr>
        <p:txBody>
          <a:bodyPr/>
          <a:lstStyle/>
          <a:p>
            <a:r>
              <a:rPr lang="en-US" sz="2400" dirty="0" smtClean="0">
                <a:solidFill>
                  <a:srgbClr val="7030A0"/>
                </a:solidFill>
              </a:rPr>
              <a:t>COBIT 4.1 IT Goals </a:t>
            </a:r>
            <a:endParaRPr lang="en-US" sz="2400" dirty="0"/>
          </a:p>
        </p:txBody>
      </p:sp>
      <p:sp>
        <p:nvSpPr>
          <p:cNvPr id="3" name="Content Placeholder 2"/>
          <p:cNvSpPr>
            <a:spLocks noGrp="1"/>
          </p:cNvSpPr>
          <p:nvPr>
            <p:ph idx="1"/>
          </p:nvPr>
        </p:nvSpPr>
        <p:spPr>
          <a:xfrm>
            <a:off x="141667" y="1407068"/>
            <a:ext cx="8937937" cy="5238431"/>
          </a:xfrm>
        </p:spPr>
        <p:txBody>
          <a:bodyPr/>
          <a:lstStyle/>
          <a:p>
            <a:pPr algn="just"/>
            <a:r>
              <a:rPr lang="en-GB" sz="1600" b="1" dirty="0" smtClean="0">
                <a:latin typeface="Book Antiqua" pitchFamily="18" charset="0"/>
              </a:rPr>
              <a:t>Respond to business requirements in alignment with the business strategy</a:t>
            </a:r>
            <a:endParaRPr lang="en-US" sz="1600" b="1" dirty="0" smtClean="0">
              <a:latin typeface="Book Antiqua" pitchFamily="18" charset="0"/>
            </a:endParaRPr>
          </a:p>
          <a:p>
            <a:pPr algn="just"/>
            <a:r>
              <a:rPr lang="en-GB" sz="1600" dirty="0" smtClean="0">
                <a:latin typeface="Book Antiqua" pitchFamily="18" charset="0"/>
              </a:rPr>
              <a:t>Respond to Governance requirements in line with Senior Management/Board direction</a:t>
            </a:r>
            <a:endParaRPr lang="en-US" sz="1600" dirty="0" smtClean="0">
              <a:latin typeface="Book Antiqua" pitchFamily="18" charset="0"/>
            </a:endParaRPr>
          </a:p>
          <a:p>
            <a:pPr algn="just"/>
            <a:r>
              <a:rPr lang="en-GB" sz="1600" dirty="0" smtClean="0">
                <a:latin typeface="Book Antiqua" pitchFamily="18" charset="0"/>
              </a:rPr>
              <a:t>Ensure satisfaction of end users with service offerings and service levels</a:t>
            </a:r>
            <a:endParaRPr lang="en-US" sz="1600" dirty="0" smtClean="0">
              <a:latin typeface="Book Antiqua" pitchFamily="18" charset="0"/>
            </a:endParaRPr>
          </a:p>
          <a:p>
            <a:pPr algn="just"/>
            <a:r>
              <a:rPr lang="en-GB" sz="1600" dirty="0" smtClean="0">
                <a:latin typeface="Book Antiqua" pitchFamily="18" charset="0"/>
              </a:rPr>
              <a:t>Optimise use of information</a:t>
            </a:r>
            <a:endParaRPr lang="en-US" sz="1600" dirty="0" smtClean="0">
              <a:latin typeface="Book Antiqua" pitchFamily="18" charset="0"/>
            </a:endParaRPr>
          </a:p>
          <a:p>
            <a:pPr algn="just"/>
            <a:r>
              <a:rPr lang="en-GB" sz="1600" dirty="0" smtClean="0">
                <a:latin typeface="Book Antiqua" pitchFamily="18" charset="0"/>
              </a:rPr>
              <a:t>Create IT agility</a:t>
            </a:r>
            <a:endParaRPr lang="en-US" sz="1600" dirty="0" smtClean="0">
              <a:latin typeface="Book Antiqua" pitchFamily="18" charset="0"/>
            </a:endParaRPr>
          </a:p>
          <a:p>
            <a:pPr algn="just"/>
            <a:r>
              <a:rPr lang="en-GB" sz="1600" dirty="0" smtClean="0">
                <a:latin typeface="Book Antiqua" pitchFamily="18" charset="0"/>
              </a:rPr>
              <a:t>Define how business functional and control requirements are translated in effective and efficient automated solutions</a:t>
            </a:r>
            <a:endParaRPr lang="en-US" sz="1600" dirty="0" smtClean="0">
              <a:latin typeface="Book Antiqua" pitchFamily="18" charset="0"/>
            </a:endParaRPr>
          </a:p>
          <a:p>
            <a:pPr algn="just"/>
            <a:r>
              <a:rPr lang="en-GB" sz="1600" dirty="0" smtClean="0">
                <a:latin typeface="Book Antiqua" pitchFamily="18" charset="0"/>
              </a:rPr>
              <a:t>Acquire and maintain integrated and standardised application systems</a:t>
            </a:r>
            <a:endParaRPr lang="en-US" sz="1600" dirty="0" smtClean="0">
              <a:latin typeface="Book Antiqua" pitchFamily="18" charset="0"/>
            </a:endParaRPr>
          </a:p>
          <a:p>
            <a:pPr algn="just"/>
            <a:r>
              <a:rPr lang="en-GB" sz="1600" dirty="0" smtClean="0">
                <a:latin typeface="Book Antiqua" pitchFamily="18" charset="0"/>
              </a:rPr>
              <a:t>Acquire and maintain integrated and standardised IT infrastructure</a:t>
            </a:r>
            <a:endParaRPr lang="en-US" sz="1600" dirty="0" smtClean="0">
              <a:latin typeface="Book Antiqua" pitchFamily="18" charset="0"/>
            </a:endParaRPr>
          </a:p>
          <a:p>
            <a:pPr algn="just"/>
            <a:r>
              <a:rPr lang="en-GB" sz="1600" dirty="0" smtClean="0">
                <a:latin typeface="Book Antiqua" pitchFamily="18" charset="0"/>
              </a:rPr>
              <a:t>Acquire and maintain IT skills that respond to the organisation’s IT Strategy</a:t>
            </a:r>
            <a:endParaRPr lang="en-US" sz="1600" dirty="0" smtClean="0">
              <a:latin typeface="Book Antiqua" pitchFamily="18" charset="0"/>
            </a:endParaRPr>
          </a:p>
          <a:p>
            <a:pPr algn="just"/>
            <a:r>
              <a:rPr lang="en-GB" sz="1600" dirty="0" smtClean="0">
                <a:latin typeface="Book Antiqua" pitchFamily="18" charset="0"/>
              </a:rPr>
              <a:t>Ensure mutual satisfaction of third-party relationships</a:t>
            </a:r>
            <a:endParaRPr lang="en-US" sz="1600" dirty="0" smtClean="0">
              <a:latin typeface="Book Antiqua" pitchFamily="18" charset="0"/>
            </a:endParaRPr>
          </a:p>
          <a:p>
            <a:pPr algn="just"/>
            <a:r>
              <a:rPr lang="en-GB" sz="1600" b="1" dirty="0" smtClean="0">
                <a:latin typeface="Book Antiqua" pitchFamily="18" charset="0"/>
              </a:rPr>
              <a:t>Ensure seamless integration of applications into business processes</a:t>
            </a:r>
            <a:endParaRPr lang="en-US" sz="1600" b="1" dirty="0" smtClean="0">
              <a:latin typeface="Book Antiqua" pitchFamily="18" charset="0"/>
            </a:endParaRPr>
          </a:p>
          <a:p>
            <a:pPr algn="just"/>
            <a:r>
              <a:rPr lang="en-GB" sz="1600" dirty="0" smtClean="0">
                <a:latin typeface="Book Antiqua" pitchFamily="18" charset="0"/>
              </a:rPr>
              <a:t>Ensure transparency and understanding of IT costs, benefits, strategies, policies and service levels</a:t>
            </a:r>
            <a:endParaRPr lang="en-US" sz="1600" dirty="0" smtClean="0">
              <a:latin typeface="Book Antiqua" pitchFamily="18" charset="0"/>
            </a:endParaRPr>
          </a:p>
          <a:p>
            <a:pPr algn="just"/>
            <a:r>
              <a:rPr lang="en-GB" sz="1600" dirty="0" smtClean="0">
                <a:latin typeface="Book Antiqua" pitchFamily="18" charset="0"/>
              </a:rPr>
              <a:t>Ensure proper use and performance of the applications and infrastructure/technology solutions</a:t>
            </a:r>
          </a:p>
          <a:p>
            <a:pPr algn="just"/>
            <a:r>
              <a:rPr lang="en-GB" sz="1600" b="1" dirty="0" smtClean="0">
                <a:latin typeface="Book Antiqua" pitchFamily="18" charset="0"/>
              </a:rPr>
              <a:t>Account for and protect all IT assets</a:t>
            </a:r>
            <a:endParaRPr lang="en-US" sz="1600" b="1" dirty="0" smtClean="0">
              <a:latin typeface="Book Antiqua" pitchFamily="18" charset="0"/>
            </a:endParaRPr>
          </a:p>
          <a:p>
            <a:pPr algn="just"/>
            <a:r>
              <a:rPr lang="en-GB" sz="1600" dirty="0" smtClean="0">
                <a:latin typeface="Book Antiqua" pitchFamily="18" charset="0"/>
              </a:rPr>
              <a:t>Optimise the IT infrastructure, resources and capabilities</a:t>
            </a:r>
            <a:endParaRPr lang="en-US" sz="1600" dirty="0" smtClean="0">
              <a:latin typeface="Book Antiqua" pitchFamily="18" charset="0"/>
            </a:endParaRPr>
          </a:p>
          <a:p>
            <a:endParaRPr lang="en-US" sz="1600" dirty="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78" y="862882"/>
            <a:ext cx="8229600" cy="641795"/>
          </a:xfrm>
        </p:spPr>
        <p:txBody>
          <a:bodyPr/>
          <a:lstStyle/>
          <a:p>
            <a:r>
              <a:rPr lang="en-US" sz="3600" b="1" dirty="0" smtClean="0">
                <a:solidFill>
                  <a:srgbClr val="7030A0"/>
                </a:solidFill>
              </a:rPr>
              <a:t>COBIT 4.1 IT Goals </a:t>
            </a:r>
            <a:endParaRPr lang="en-US" sz="3600" b="1" dirty="0"/>
          </a:p>
        </p:txBody>
      </p:sp>
      <p:sp>
        <p:nvSpPr>
          <p:cNvPr id="3" name="Content Placeholder 2"/>
          <p:cNvSpPr>
            <a:spLocks noGrp="1"/>
          </p:cNvSpPr>
          <p:nvPr>
            <p:ph idx="1"/>
          </p:nvPr>
        </p:nvSpPr>
        <p:spPr>
          <a:xfrm>
            <a:off x="51517" y="1425844"/>
            <a:ext cx="8989454" cy="5432155"/>
          </a:xfrm>
        </p:spPr>
        <p:txBody>
          <a:bodyPr/>
          <a:lstStyle/>
          <a:p>
            <a:pPr algn="just"/>
            <a:r>
              <a:rPr lang="en-GB" sz="1700" dirty="0" smtClean="0">
                <a:latin typeface="Book Antiqua" pitchFamily="18" charset="0"/>
              </a:rPr>
              <a:t>Reduce solution and service delivery defects and re-work</a:t>
            </a:r>
            <a:endParaRPr lang="en-US" sz="1700" dirty="0" smtClean="0">
              <a:latin typeface="Book Antiqua" pitchFamily="18" charset="0"/>
            </a:endParaRPr>
          </a:p>
          <a:p>
            <a:pPr algn="just"/>
            <a:r>
              <a:rPr lang="en-GB" sz="1700" dirty="0" smtClean="0">
                <a:latin typeface="Book Antiqua" pitchFamily="18" charset="0"/>
              </a:rPr>
              <a:t>Protect the achievement of IT objectives</a:t>
            </a:r>
            <a:endParaRPr lang="en-US" sz="1700" dirty="0" smtClean="0">
              <a:latin typeface="Book Antiqua" pitchFamily="18" charset="0"/>
            </a:endParaRPr>
          </a:p>
          <a:p>
            <a:pPr algn="just"/>
            <a:r>
              <a:rPr lang="en-GB" sz="1700" b="1" dirty="0" smtClean="0">
                <a:latin typeface="Book Antiqua" pitchFamily="18" charset="0"/>
              </a:rPr>
              <a:t>Establish clarity of business impact of risks to IT objectives and resources</a:t>
            </a:r>
            <a:endParaRPr lang="en-US" sz="1700" b="1" dirty="0" smtClean="0">
              <a:latin typeface="Book Antiqua" pitchFamily="18" charset="0"/>
            </a:endParaRPr>
          </a:p>
          <a:p>
            <a:pPr algn="just"/>
            <a:r>
              <a:rPr lang="en-GB" sz="1700" dirty="0" smtClean="0">
                <a:latin typeface="Book Antiqua" pitchFamily="18" charset="0"/>
              </a:rPr>
              <a:t>Ensure that  critical and confidential information is withheld from those who should not have access to it</a:t>
            </a:r>
            <a:endParaRPr lang="en-US" sz="1700" dirty="0" smtClean="0">
              <a:latin typeface="Book Antiqua" pitchFamily="18" charset="0"/>
            </a:endParaRPr>
          </a:p>
          <a:p>
            <a:pPr algn="just"/>
            <a:r>
              <a:rPr lang="en-GB" sz="1700" b="1" dirty="0" smtClean="0">
                <a:latin typeface="Book Antiqua" pitchFamily="18" charset="0"/>
              </a:rPr>
              <a:t>Ensure that automated business transactions and information exchanges can be trusted</a:t>
            </a:r>
            <a:endParaRPr lang="en-US" sz="1700" b="1" dirty="0" smtClean="0">
              <a:latin typeface="Book Antiqua" pitchFamily="18" charset="0"/>
            </a:endParaRPr>
          </a:p>
          <a:p>
            <a:pPr algn="just"/>
            <a:r>
              <a:rPr lang="en-GB" sz="1700" b="1" dirty="0" smtClean="0">
                <a:latin typeface="Book Antiqua" pitchFamily="18" charset="0"/>
              </a:rPr>
              <a:t>Ensure that IT services and infrastructure can properly resist and recover from failures due to error, deliberate attack or disaster</a:t>
            </a:r>
            <a:endParaRPr lang="en-US" sz="1700" b="1" dirty="0" smtClean="0">
              <a:latin typeface="Book Antiqua" pitchFamily="18" charset="0"/>
            </a:endParaRPr>
          </a:p>
          <a:p>
            <a:pPr algn="just"/>
            <a:r>
              <a:rPr lang="en-GB" sz="1700" dirty="0" smtClean="0">
                <a:latin typeface="Book Antiqua" pitchFamily="18" charset="0"/>
              </a:rPr>
              <a:t>Ensure minimum business impact in the event of IT service disruption or change</a:t>
            </a:r>
            <a:endParaRPr lang="en-US" sz="1700" dirty="0" smtClean="0">
              <a:latin typeface="Book Antiqua" pitchFamily="18" charset="0"/>
            </a:endParaRPr>
          </a:p>
          <a:p>
            <a:pPr algn="just"/>
            <a:r>
              <a:rPr lang="en-GB" sz="1700" b="1" dirty="0" smtClean="0">
                <a:latin typeface="Book Antiqua" pitchFamily="18" charset="0"/>
              </a:rPr>
              <a:t>Make sure that IT services are available as required</a:t>
            </a:r>
            <a:endParaRPr lang="en-US" sz="1700" b="1" dirty="0" smtClean="0">
              <a:latin typeface="Book Antiqua" pitchFamily="18" charset="0"/>
            </a:endParaRPr>
          </a:p>
          <a:p>
            <a:pPr algn="just"/>
            <a:r>
              <a:rPr lang="en-GB" sz="1700" dirty="0" smtClean="0">
                <a:latin typeface="Book Antiqua" pitchFamily="18" charset="0"/>
              </a:rPr>
              <a:t>Improve IT’s cost-efficiency and its contribution to business profitability</a:t>
            </a:r>
            <a:endParaRPr lang="en-US" sz="1700" dirty="0" smtClean="0">
              <a:latin typeface="Book Antiqua" pitchFamily="18" charset="0"/>
            </a:endParaRPr>
          </a:p>
          <a:p>
            <a:pPr algn="just"/>
            <a:r>
              <a:rPr lang="en-GB" sz="1700" dirty="0" smtClean="0">
                <a:latin typeface="Book Antiqua" pitchFamily="18" charset="0"/>
              </a:rPr>
              <a:t>Deliver projects on time and on budget, meeting quality standards</a:t>
            </a:r>
            <a:endParaRPr lang="en-US" sz="1700" dirty="0" smtClean="0">
              <a:latin typeface="Book Antiqua" pitchFamily="18" charset="0"/>
            </a:endParaRPr>
          </a:p>
          <a:p>
            <a:pPr algn="just"/>
            <a:r>
              <a:rPr lang="en-GB" sz="1700" dirty="0" smtClean="0">
                <a:latin typeface="Book Antiqua" pitchFamily="18" charset="0"/>
              </a:rPr>
              <a:t>Maintain the integrity of information and processing infrastructure</a:t>
            </a:r>
            <a:endParaRPr lang="en-US" sz="1700" dirty="0" smtClean="0">
              <a:latin typeface="Book Antiqua" pitchFamily="18" charset="0"/>
            </a:endParaRPr>
          </a:p>
          <a:p>
            <a:pPr algn="just"/>
            <a:r>
              <a:rPr lang="en-GB" sz="1700" dirty="0" smtClean="0">
                <a:latin typeface="Book Antiqua" pitchFamily="18" charset="0"/>
              </a:rPr>
              <a:t>Ensure IT compliance with laws, regulations and contracts</a:t>
            </a:r>
            <a:endParaRPr lang="en-US" sz="1700" dirty="0" smtClean="0">
              <a:latin typeface="Book Antiqua" pitchFamily="18" charset="0"/>
            </a:endParaRPr>
          </a:p>
          <a:p>
            <a:pPr algn="just"/>
            <a:r>
              <a:rPr lang="en-GB" sz="1700" dirty="0" smtClean="0">
                <a:latin typeface="Book Antiqua" pitchFamily="18" charset="0"/>
              </a:rPr>
              <a:t>Ensure that IT demonstrates cost-efficient service quality, continuous improvement and readiness for future change</a:t>
            </a:r>
            <a:endParaRPr lang="en-US" sz="1700" dirty="0" smtClean="0">
              <a:latin typeface="Book Antiqua" pitchFamily="18" charset="0"/>
            </a:endParaRPr>
          </a:p>
          <a:p>
            <a:endParaRPr lang="en-US" sz="1700" dirty="0">
              <a:latin typeface="Book Antiqua"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772886"/>
            <a:ext cx="8229600" cy="838200"/>
          </a:xfrm>
        </p:spPr>
        <p:txBody>
          <a:bodyPr/>
          <a:lstStyle/>
          <a:p>
            <a:r>
              <a:rPr lang="en-US" sz="2400" b="1" dirty="0" smtClean="0">
                <a:solidFill>
                  <a:srgbClr val="7030A0"/>
                </a:solidFill>
                <a:latin typeface="Book Antiqua" pitchFamily="18" charset="0"/>
              </a:rPr>
              <a:t>COBIT is a critical Resource for IT Auditors</a:t>
            </a:r>
            <a:endParaRPr lang="en-US" sz="2400" b="1" dirty="0">
              <a:solidFill>
                <a:srgbClr val="7030A0"/>
              </a:solidFill>
              <a:latin typeface="Book Antiqua" pitchFamily="18" charset="0"/>
            </a:endParaRPr>
          </a:p>
        </p:txBody>
      </p:sp>
      <p:sp>
        <p:nvSpPr>
          <p:cNvPr id="3" name="Content Placeholder 2"/>
          <p:cNvSpPr>
            <a:spLocks noGrp="1"/>
          </p:cNvSpPr>
          <p:nvPr>
            <p:ph idx="1"/>
          </p:nvPr>
        </p:nvSpPr>
        <p:spPr>
          <a:xfrm>
            <a:off x="218941" y="1584101"/>
            <a:ext cx="8731876" cy="4604323"/>
          </a:xfrm>
        </p:spPr>
        <p:txBody>
          <a:bodyPr/>
          <a:lstStyle/>
          <a:p>
            <a:pPr marL="0" indent="0">
              <a:buNone/>
            </a:pPr>
            <a:r>
              <a:rPr lang="en-US" sz="1700" dirty="0" smtClean="0">
                <a:latin typeface="Book Antiqua" pitchFamily="18" charset="0"/>
              </a:rPr>
              <a:t>The performance measurement </a:t>
            </a:r>
            <a:r>
              <a:rPr lang="en-US" sz="1700" b="1" dirty="0" smtClean="0">
                <a:latin typeface="Book Antiqua" pitchFamily="18" charset="0"/>
              </a:rPr>
              <a:t>‘Monitor and Evaluate</a:t>
            </a:r>
            <a:r>
              <a:rPr lang="en-US" sz="1700" dirty="0" smtClean="0">
                <a:latin typeface="Book Antiqua" pitchFamily="18" charset="0"/>
              </a:rPr>
              <a:t>’ is, of course, of direct relevance to IT Auditors. The COBIT 4.1 publication provides a matrix which links generic business goals and IT goals and shows how they map to the information criteria and the COBIT domains and processes. </a:t>
            </a:r>
            <a:r>
              <a:rPr lang="en-US" sz="1700" b="1" dirty="0" smtClean="0">
                <a:latin typeface="Book Antiqua" pitchFamily="18" charset="0"/>
              </a:rPr>
              <a:t>See COBIT 4.1 publication, p.169</a:t>
            </a:r>
          </a:p>
          <a:p>
            <a:endParaRPr lang="en-US" sz="1700" dirty="0">
              <a:latin typeface="Book Antiqua" pitchFamily="18" charset="0"/>
            </a:endParaRPr>
          </a:p>
        </p:txBody>
      </p:sp>
      <p:pic>
        <p:nvPicPr>
          <p:cNvPr id="4" name="Picture 3"/>
          <p:cNvPicPr/>
          <p:nvPr/>
        </p:nvPicPr>
        <p:blipFill>
          <a:blip r:embed="rId3" cstate="print"/>
          <a:srcRect/>
          <a:stretch>
            <a:fillRect/>
          </a:stretch>
        </p:blipFill>
        <p:spPr bwMode="auto">
          <a:xfrm>
            <a:off x="1197735" y="2743200"/>
            <a:ext cx="6555348" cy="3181081"/>
          </a:xfrm>
          <a:prstGeom prst="rect">
            <a:avLst/>
          </a:prstGeom>
          <a:noFill/>
        </p:spPr>
      </p:pic>
      <p:sp>
        <p:nvSpPr>
          <p:cNvPr id="8" name="Rectangle 3"/>
          <p:cNvSpPr>
            <a:spLocks noChangeArrowheads="1"/>
          </p:cNvSpPr>
          <p:nvPr/>
        </p:nvSpPr>
        <p:spPr bwMode="auto">
          <a:xfrm>
            <a:off x="373390" y="6287093"/>
            <a:ext cx="81677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Book Antiqua" pitchFamily="18" charset="0"/>
                <a:cs typeface="Arial" pitchFamily="34" charset="0"/>
              </a:rPr>
              <a:t>There are 17 business goals identified in 4 broad areas and  28 IT goals   </a:t>
            </a:r>
            <a:endParaRPr kumimoji="0" lang="en-US" b="0" i="0" u="none" strike="noStrike" cap="none" normalizeH="0" baseline="0" dirty="0" smtClean="0">
              <a:ln>
                <a:noFill/>
              </a:ln>
              <a:solidFill>
                <a:schemeClr val="tx1"/>
              </a:solidFill>
              <a:effectLst/>
              <a:latin typeface="Book Antiqua" pitchFamily="18"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19" y="1045335"/>
            <a:ext cx="7022690" cy="830826"/>
          </a:xfrm>
        </p:spPr>
        <p:txBody>
          <a:bodyPr/>
          <a:lstStyle/>
          <a:p>
            <a:r>
              <a:rPr lang="en-US" b="1" dirty="0" smtClean="0">
                <a:latin typeface="Book Antiqua" pitchFamily="18" charset="0"/>
              </a:rPr>
              <a:t/>
            </a:r>
            <a:br>
              <a:rPr lang="en-US" b="1" dirty="0" smtClean="0">
                <a:latin typeface="Book Antiqua" pitchFamily="18" charset="0"/>
              </a:rPr>
            </a:br>
            <a:r>
              <a:rPr lang="en-US" sz="2400" b="1" dirty="0" smtClean="0">
                <a:solidFill>
                  <a:srgbClr val="7030A0"/>
                </a:solidFill>
                <a:latin typeface="Book Antiqua" pitchFamily="18" charset="0"/>
              </a:rPr>
              <a:t>COBIT 4.1  Processes </a:t>
            </a:r>
            <a:r>
              <a:rPr lang="en-US" b="1" dirty="0" smtClean="0">
                <a:latin typeface="Book Antiqua" pitchFamily="18" charset="0"/>
              </a:rPr>
              <a:t/>
            </a:r>
            <a:br>
              <a:rPr lang="en-US" b="1" dirty="0" smtClean="0">
                <a:latin typeface="Book Antiqua" pitchFamily="18" charset="0"/>
              </a:rPr>
            </a:br>
            <a:endParaRPr lang="en-US" b="1" dirty="0">
              <a:latin typeface="Book Antiqua" pitchFamily="18" charset="0"/>
            </a:endParaRPr>
          </a:p>
        </p:txBody>
      </p:sp>
      <p:sp>
        <p:nvSpPr>
          <p:cNvPr id="3" name="Content Placeholder 2"/>
          <p:cNvSpPr>
            <a:spLocks noGrp="1"/>
          </p:cNvSpPr>
          <p:nvPr>
            <p:ph idx="1"/>
          </p:nvPr>
        </p:nvSpPr>
        <p:spPr>
          <a:xfrm>
            <a:off x="111770" y="1907547"/>
            <a:ext cx="8980714" cy="3244004"/>
          </a:xfrm>
        </p:spPr>
        <p:txBody>
          <a:bodyPr/>
          <a:lstStyle/>
          <a:p>
            <a:pPr algn="just"/>
            <a:r>
              <a:rPr lang="en-US" sz="2000" dirty="0" smtClean="0">
                <a:latin typeface="Book Antiqua" pitchFamily="18" charset="0"/>
              </a:rPr>
              <a:t>The COBIT framework is essentially a process-based model which is organised into four areas known as domains or groups of processes. </a:t>
            </a:r>
          </a:p>
          <a:p>
            <a:pPr algn="just"/>
            <a:endParaRPr lang="en-US" sz="2000" dirty="0" smtClean="0">
              <a:latin typeface="Book Antiqua" pitchFamily="18" charset="0"/>
            </a:endParaRPr>
          </a:p>
          <a:p>
            <a:pPr algn="just"/>
            <a:r>
              <a:rPr lang="en-US" sz="2000" dirty="0" smtClean="0">
                <a:latin typeface="Book Antiqua" pitchFamily="18" charset="0"/>
              </a:rPr>
              <a:t>Each domain has a number of associated control processes and each process has related activities. </a:t>
            </a:r>
          </a:p>
          <a:p>
            <a:pPr algn="just"/>
            <a:endParaRPr lang="en-US" sz="2000" dirty="0" smtClean="0">
              <a:latin typeface="Book Antiqua" pitchFamily="18" charset="0"/>
            </a:endParaRPr>
          </a:p>
          <a:p>
            <a:pPr algn="just"/>
            <a:r>
              <a:rPr lang="en-US" sz="2000" dirty="0" smtClean="0">
                <a:latin typeface="Book Antiqua" pitchFamily="18" charset="0"/>
              </a:rPr>
              <a:t>All of the processes and activities contribute in some way to seven information criteria - in COBIT terminology, a process is either a (P)Primary or (S)Secondary enabler to the criteria being met. </a:t>
            </a:r>
            <a:endParaRPr lang="en-US" sz="4000" dirty="0" smtClean="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227" y="834129"/>
            <a:ext cx="7010400" cy="698090"/>
          </a:xfrm>
        </p:spPr>
        <p:txBody>
          <a:bodyPr/>
          <a:lstStyle/>
          <a:p>
            <a:pPr algn="ctr"/>
            <a:r>
              <a:rPr lang="en-US" sz="2400" b="1" dirty="0" smtClean="0">
                <a:solidFill>
                  <a:srgbClr val="7030A0"/>
                </a:solidFill>
              </a:rPr>
              <a:t>COBIT Process Model</a:t>
            </a:r>
            <a:endParaRPr lang="en-US" sz="2400" b="1" dirty="0">
              <a:solidFill>
                <a:srgbClr val="7030A0"/>
              </a:solidFill>
            </a:endParaRPr>
          </a:p>
        </p:txBody>
      </p:sp>
      <p:pic>
        <p:nvPicPr>
          <p:cNvPr id="4" name="Picture 3" descr="COBIT.png"/>
          <p:cNvPicPr/>
          <p:nvPr/>
        </p:nvPicPr>
        <p:blipFill>
          <a:blip r:embed="rId3" cstate="print"/>
          <a:srcRect/>
          <a:stretch>
            <a:fillRect/>
          </a:stretch>
        </p:blipFill>
        <p:spPr bwMode="auto">
          <a:xfrm>
            <a:off x="1133340" y="1558343"/>
            <a:ext cx="7379595" cy="5209504"/>
          </a:xfrm>
          <a:prstGeom prst="rect">
            <a:avLst/>
          </a:prstGeom>
          <a:noFill/>
          <a:ln w="9525">
            <a:noFill/>
            <a:miter lim="800000"/>
            <a:headEnd/>
            <a:tailEnd/>
          </a:ln>
        </p:spPr>
      </p:pic>
      <p:sp>
        <p:nvSpPr>
          <p:cNvPr id="5" name="Rectangle 3"/>
          <p:cNvSpPr>
            <a:spLocks noChangeArrowheads="1"/>
          </p:cNvSpPr>
          <p:nvPr/>
        </p:nvSpPr>
        <p:spPr bwMode="auto">
          <a:xfrm>
            <a:off x="6164124" y="5561563"/>
            <a:ext cx="217433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Figure </a:t>
            </a:r>
            <a:r>
              <a:rPr lang="en-US" sz="1200" b="1" i="1" dirty="0" smtClean="0">
                <a:latin typeface="Candara" pitchFamily="34" charset="0"/>
                <a:ea typeface="Times New Roman" pitchFamily="18" charset="0"/>
                <a:cs typeface="Times New Roman" pitchFamily="18" charset="0"/>
              </a:rPr>
              <a:t>3</a:t>
            </a:r>
            <a:r>
              <a:rPr kumimoji="0" lang="en-US" sz="1200" b="1" i="1" u="none" strike="noStrike" cap="none" normalizeH="0" dirty="0" smtClean="0">
                <a:ln>
                  <a:noFill/>
                </a:ln>
                <a:solidFill>
                  <a:schemeClr val="tx1"/>
                </a:solidFill>
                <a:effectLst/>
                <a:latin typeface="Candara" pitchFamily="34" charset="0"/>
                <a:ea typeface="Times New Roman" pitchFamily="18" charset="0"/>
                <a:cs typeface="Times New Roman" pitchFamily="18" charset="0"/>
              </a:rPr>
              <a:t> </a:t>
            </a:r>
            <a:r>
              <a:rPr kumimoji="0" lang="en-US" sz="1200" b="1" i="1"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 </a:t>
            </a:r>
            <a:r>
              <a:rPr lang="en-US" sz="1200" b="1" i="1" dirty="0" smtClean="0">
                <a:latin typeface="Candara" pitchFamily="34" charset="0"/>
                <a:ea typeface="Times New Roman" pitchFamily="18" charset="0"/>
                <a:cs typeface="Times New Roman" pitchFamily="18" charset="0"/>
              </a:rPr>
              <a:t>C</a:t>
            </a:r>
            <a:r>
              <a:rPr kumimoji="0" lang="en-US" sz="1200" b="1" i="1"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obit</a:t>
            </a:r>
            <a:r>
              <a:rPr kumimoji="0" lang="en-US" sz="1200" b="1" i="1" u="none" strike="noStrike" cap="none" normalizeH="0" dirty="0" smtClean="0">
                <a:ln>
                  <a:noFill/>
                </a:ln>
                <a:solidFill>
                  <a:schemeClr val="tx1"/>
                </a:solidFill>
                <a:effectLst/>
                <a:latin typeface="Candara" pitchFamily="34" charset="0"/>
                <a:ea typeface="Times New Roman" pitchFamily="18" charset="0"/>
                <a:cs typeface="Times New Roman" pitchFamily="18" charset="0"/>
              </a:rPr>
              <a:t> Process Model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42" y="811191"/>
            <a:ext cx="7010400" cy="838200"/>
          </a:xfrm>
        </p:spPr>
        <p:txBody>
          <a:bodyPr/>
          <a:lstStyle/>
          <a:p>
            <a:r>
              <a:rPr lang="en-US" sz="2400" b="1" dirty="0" smtClean="0">
                <a:solidFill>
                  <a:srgbClr val="7030A0"/>
                </a:solidFill>
                <a:latin typeface="Book Antiqua" pitchFamily="18" charset="0"/>
              </a:rPr>
              <a:t/>
            </a:r>
            <a:br>
              <a:rPr lang="en-US" sz="2400" b="1" dirty="0" smtClean="0">
                <a:solidFill>
                  <a:srgbClr val="7030A0"/>
                </a:solidFill>
                <a:latin typeface="Book Antiqua" pitchFamily="18" charset="0"/>
              </a:rPr>
            </a:br>
            <a:r>
              <a:rPr lang="en-US" sz="2400" b="1" dirty="0" smtClean="0">
                <a:solidFill>
                  <a:srgbClr val="7030A0"/>
                </a:solidFill>
                <a:latin typeface="Book Antiqua" pitchFamily="18" charset="0"/>
              </a:rPr>
              <a:t> COBIT 4.1  Framework  Key Control Criteria</a:t>
            </a:r>
            <a:r>
              <a:rPr lang="en-US" b="1" dirty="0" smtClean="0">
                <a:latin typeface="Book Antiqua" pitchFamily="18" charset="0"/>
              </a:rPr>
              <a:t/>
            </a:r>
            <a:br>
              <a:rPr lang="en-US" b="1" dirty="0" smtClean="0">
                <a:latin typeface="Book Antiqua" pitchFamily="18" charset="0"/>
              </a:rPr>
            </a:br>
            <a:endParaRPr lang="en-US" b="1" dirty="0">
              <a:latin typeface="Book Antiqua" pitchFamily="18" charset="0"/>
            </a:endParaRPr>
          </a:p>
        </p:txBody>
      </p:sp>
      <p:sp>
        <p:nvSpPr>
          <p:cNvPr id="3" name="Content Placeholder 2"/>
          <p:cNvSpPr>
            <a:spLocks noGrp="1"/>
          </p:cNvSpPr>
          <p:nvPr>
            <p:ph idx="1"/>
          </p:nvPr>
        </p:nvSpPr>
        <p:spPr>
          <a:xfrm>
            <a:off x="128787" y="1304464"/>
            <a:ext cx="8950818" cy="5553536"/>
          </a:xfrm>
        </p:spPr>
        <p:txBody>
          <a:bodyPr/>
          <a:lstStyle/>
          <a:p>
            <a:pPr marL="0" indent="0">
              <a:buNone/>
            </a:pPr>
            <a:r>
              <a:rPr lang="en-US" sz="1600" dirty="0" smtClean="0">
                <a:latin typeface="Book Antiqua" pitchFamily="18" charset="0"/>
              </a:rPr>
              <a:t>The principle underpinning COBIT is that </a:t>
            </a:r>
            <a:r>
              <a:rPr lang="en-US" sz="1600" b="1" u="sng" dirty="0" smtClean="0">
                <a:latin typeface="Book Antiqua" pitchFamily="18" charset="0"/>
              </a:rPr>
              <a:t>data stored in Information Systems </a:t>
            </a:r>
            <a:r>
              <a:rPr lang="en-US" sz="1600" dirty="0" smtClean="0">
                <a:latin typeface="Book Antiqua" pitchFamily="18" charset="0"/>
              </a:rPr>
              <a:t>must conform to seven key control criteria, which are described below:</a:t>
            </a:r>
          </a:p>
          <a:p>
            <a:pPr marL="0" indent="0">
              <a:buNone/>
            </a:pPr>
            <a:endParaRPr lang="en-US" sz="1100" dirty="0" smtClean="0">
              <a:latin typeface="Book Antiqua" pitchFamily="18" charset="0"/>
            </a:endParaRPr>
          </a:p>
          <a:p>
            <a:pPr lvl="0"/>
            <a:r>
              <a:rPr lang="en-US" sz="1600" b="1" i="1" dirty="0" smtClean="0">
                <a:latin typeface="Book Antiqua" pitchFamily="18" charset="0"/>
              </a:rPr>
              <a:t>Effectiveness</a:t>
            </a:r>
            <a:r>
              <a:rPr lang="en-US" sz="1600" dirty="0" smtClean="0">
                <a:latin typeface="Book Antiqua" pitchFamily="18" charset="0"/>
              </a:rPr>
              <a:t> - information must be relevant to the business process and available in a timely, accurate, consistent and usable fashion.</a:t>
            </a:r>
          </a:p>
          <a:p>
            <a:pPr lvl="0"/>
            <a:r>
              <a:rPr lang="en-US" sz="1600" b="1" i="1" dirty="0" smtClean="0">
                <a:latin typeface="Book Antiqua" pitchFamily="18" charset="0"/>
              </a:rPr>
              <a:t>Efficiency</a:t>
            </a:r>
            <a:r>
              <a:rPr lang="en-US" sz="1600" dirty="0" smtClean="0">
                <a:latin typeface="Book Antiqua" pitchFamily="18" charset="0"/>
              </a:rPr>
              <a:t> - information should be provided by making the optimal (most productive and economical) use of resources.</a:t>
            </a:r>
          </a:p>
          <a:p>
            <a:pPr lvl="0"/>
            <a:r>
              <a:rPr lang="en-US" sz="1600" b="1" i="1" dirty="0" smtClean="0">
                <a:latin typeface="Book Antiqua" pitchFamily="18" charset="0"/>
              </a:rPr>
              <a:t>Confidentiality</a:t>
            </a:r>
            <a:r>
              <a:rPr lang="en-US" sz="1600" dirty="0" smtClean="0">
                <a:latin typeface="Book Antiqua" pitchFamily="18" charset="0"/>
              </a:rPr>
              <a:t> - sensitive information must be protected from unauthorised disclosure. This is also a core principle of all Information Security Management frameworks e.g. ISO 27000 series.</a:t>
            </a:r>
          </a:p>
          <a:p>
            <a:pPr lvl="0"/>
            <a:r>
              <a:rPr lang="en-US" sz="1600" b="1" i="1" dirty="0" smtClean="0">
                <a:latin typeface="Book Antiqua" pitchFamily="18" charset="0"/>
              </a:rPr>
              <a:t>Integrity</a:t>
            </a:r>
            <a:r>
              <a:rPr lang="en-US" sz="1600" dirty="0" smtClean="0">
                <a:latin typeface="Book Antiqua" pitchFamily="18" charset="0"/>
              </a:rPr>
              <a:t> - the information must be accurate, complete and valid. This is also a core principle of all Information Security Management frameworks e.g. ISO 27000 series.</a:t>
            </a:r>
          </a:p>
          <a:p>
            <a:pPr lvl="0"/>
            <a:r>
              <a:rPr lang="en-US" sz="1600" b="1" i="1" dirty="0" smtClean="0">
                <a:latin typeface="Book Antiqua" pitchFamily="18" charset="0"/>
              </a:rPr>
              <a:t>Availability</a:t>
            </a:r>
            <a:r>
              <a:rPr lang="en-US" sz="1600" dirty="0" smtClean="0">
                <a:latin typeface="Book Antiqua" pitchFamily="18" charset="0"/>
              </a:rPr>
              <a:t> - the information must be available when required by the business. This area also concerns the safeguarding of necessary resources and associated capabilities. This is also a core principle of all Information Security Management frameworks e.g. ISO 27000 series.</a:t>
            </a:r>
          </a:p>
          <a:p>
            <a:pPr lvl="0"/>
            <a:r>
              <a:rPr lang="en-US" sz="1600" b="1" i="1" dirty="0" smtClean="0">
                <a:latin typeface="Book Antiqua" pitchFamily="18" charset="0"/>
              </a:rPr>
              <a:t>Compliance</a:t>
            </a:r>
            <a:r>
              <a:rPr lang="en-US" sz="1600" dirty="0" smtClean="0">
                <a:latin typeface="Book Antiqua" pitchFamily="18" charset="0"/>
              </a:rPr>
              <a:t> - means that the information must comply with the laws, regulations and contractual arrangements to which the business process is subject, i.e., externally imposed business criteria as well as internal policies.</a:t>
            </a:r>
          </a:p>
          <a:p>
            <a:pPr lvl="0"/>
            <a:r>
              <a:rPr lang="en-US" sz="1600" b="1" i="1" dirty="0" smtClean="0">
                <a:latin typeface="Book Antiqua" pitchFamily="18" charset="0"/>
              </a:rPr>
              <a:t>Reliability</a:t>
            </a:r>
            <a:r>
              <a:rPr lang="en-US" sz="1600" dirty="0" smtClean="0">
                <a:latin typeface="Book Antiqua" pitchFamily="18" charset="0"/>
              </a:rPr>
              <a:t> - relates to the provision of appropriate information for management to operate the entity and exercise its fiduciary and governance responsibilities</a:t>
            </a:r>
          </a:p>
          <a:p>
            <a:endParaRPr lang="en-US" sz="1800" dirty="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46774" y="1002558"/>
            <a:ext cx="7826829" cy="794657"/>
          </a:xfrm>
        </p:spPr>
        <p:txBody>
          <a:bodyPr/>
          <a:lstStyle/>
          <a:p>
            <a:r>
              <a:rPr lang="en-GB" sz="2400" dirty="0" smtClean="0">
                <a:solidFill>
                  <a:srgbClr val="7030A0"/>
                </a:solidFill>
                <a:latin typeface="Book Antiqua" pitchFamily="18" charset="0"/>
              </a:rPr>
              <a:t>Examples of Standards, Guidelines and Good Practices Governing Information Systems</a:t>
            </a:r>
            <a:endParaRPr lang="en-US" sz="2400" dirty="0">
              <a:solidFill>
                <a:srgbClr val="7030A0"/>
              </a:solidFill>
              <a:latin typeface="Book Antiqua" pitchFamily="18" charset="0"/>
            </a:endParaRPr>
          </a:p>
        </p:txBody>
      </p:sp>
      <p:sp>
        <p:nvSpPr>
          <p:cNvPr id="69635" name="Rectangle 3"/>
          <p:cNvSpPr>
            <a:spLocks noGrp="1" noChangeArrowheads="1"/>
          </p:cNvSpPr>
          <p:nvPr>
            <p:ph idx="1"/>
          </p:nvPr>
        </p:nvSpPr>
        <p:spPr>
          <a:xfrm>
            <a:off x="645017" y="1883228"/>
            <a:ext cx="8125496" cy="4672117"/>
          </a:xfrm>
          <a:noFill/>
        </p:spPr>
        <p:txBody>
          <a:bodyPr/>
          <a:lstStyle/>
          <a:p>
            <a:pPr lvl="0" algn="just"/>
            <a:r>
              <a:rPr lang="en-GB" sz="2000" b="1" i="1" dirty="0">
                <a:solidFill>
                  <a:srgbClr val="000000"/>
                </a:solidFill>
                <a:latin typeface="Book Antiqua" pitchFamily="18" charset="0"/>
              </a:rPr>
              <a:t>IT Governance Institute (</a:t>
            </a:r>
            <a:r>
              <a:rPr lang="en-029" sz="2000" b="1" i="1" dirty="0">
                <a:solidFill>
                  <a:srgbClr val="000000"/>
                </a:solidFill>
                <a:latin typeface="Book Antiqua" pitchFamily="18" charset="0"/>
              </a:rPr>
              <a:t>ITGI) –</a:t>
            </a:r>
            <a:r>
              <a:rPr lang="en-029" sz="2000" dirty="0">
                <a:solidFill>
                  <a:srgbClr val="000000"/>
                </a:solidFill>
                <a:latin typeface="Book Antiqua" pitchFamily="18" charset="0"/>
              </a:rPr>
              <a:t> is the leading reference </a:t>
            </a:r>
            <a:r>
              <a:rPr lang="en-029" sz="2000" dirty="0" smtClean="0">
                <a:solidFill>
                  <a:srgbClr val="000000"/>
                </a:solidFill>
                <a:latin typeface="Book Antiqua" pitchFamily="18" charset="0"/>
              </a:rPr>
              <a:t>on </a:t>
            </a:r>
            <a:r>
              <a:rPr lang="en-029" sz="2000" dirty="0">
                <a:solidFill>
                  <a:srgbClr val="000000"/>
                </a:solidFill>
                <a:latin typeface="Book Antiqua" pitchFamily="18" charset="0"/>
              </a:rPr>
              <a:t>IT </a:t>
            </a:r>
            <a:r>
              <a:rPr lang="en-029" sz="2000" dirty="0" smtClean="0">
                <a:solidFill>
                  <a:srgbClr val="000000"/>
                </a:solidFill>
                <a:latin typeface="Book Antiqua" pitchFamily="18" charset="0"/>
              </a:rPr>
              <a:t>governance </a:t>
            </a:r>
            <a:r>
              <a:rPr lang="en-029" sz="2000" dirty="0">
                <a:solidFill>
                  <a:srgbClr val="000000"/>
                </a:solidFill>
                <a:latin typeface="Book Antiqua" pitchFamily="18" charset="0"/>
              </a:rPr>
              <a:t>for the global business community</a:t>
            </a:r>
            <a:r>
              <a:rPr lang="en-029" sz="2000" dirty="0" smtClean="0">
                <a:solidFill>
                  <a:srgbClr val="000000"/>
                </a:solidFill>
                <a:latin typeface="Book Antiqua" pitchFamily="18" charset="0"/>
              </a:rPr>
              <a:t>. </a:t>
            </a:r>
            <a:r>
              <a:rPr lang="en-US" sz="2000" dirty="0">
                <a:solidFill>
                  <a:srgbClr val="000000"/>
                </a:solidFill>
                <a:latin typeface="Book Antiqua" pitchFamily="18" charset="0"/>
              </a:rPr>
              <a:t>ISACA formed the ITGI to focus on original research on IT governance and related </a:t>
            </a:r>
            <a:r>
              <a:rPr lang="en-US" sz="2000" dirty="0" smtClean="0">
                <a:solidFill>
                  <a:srgbClr val="000000"/>
                </a:solidFill>
                <a:latin typeface="Book Antiqua" pitchFamily="18" charset="0"/>
              </a:rPr>
              <a:t>topics. </a:t>
            </a:r>
            <a:r>
              <a:rPr lang="en-029" sz="2000" dirty="0" smtClean="0">
                <a:solidFill>
                  <a:srgbClr val="000000"/>
                </a:solidFill>
                <a:latin typeface="Book Antiqua" pitchFamily="18" charset="0"/>
              </a:rPr>
              <a:t>ITGI has developed </a:t>
            </a:r>
            <a:r>
              <a:rPr lang="en-029" sz="2000" dirty="0" err="1" smtClean="0">
                <a:solidFill>
                  <a:srgbClr val="000000"/>
                </a:solidFill>
                <a:latin typeface="Book Antiqua" pitchFamily="18" charset="0"/>
              </a:rPr>
              <a:t>COBit</a:t>
            </a:r>
            <a:r>
              <a:rPr lang="en-029" sz="2000" dirty="0" smtClean="0">
                <a:solidFill>
                  <a:srgbClr val="000000"/>
                </a:solidFill>
                <a:latin typeface="Book Antiqua" pitchFamily="18" charset="0"/>
              </a:rPr>
              <a:t> and Val IT frameworks and also offers original research and cases studies. See </a:t>
            </a:r>
            <a:r>
              <a:rPr lang="en-029" sz="2000" dirty="0">
                <a:latin typeface="TimesNewRomanPS"/>
              </a:rPr>
              <a:t>(</a:t>
            </a:r>
            <a:r>
              <a:rPr lang="en-029" sz="2000" i="1" dirty="0">
                <a:latin typeface="TimesNewRomanPS-Italic"/>
              </a:rPr>
              <a:t>www.itgi.org</a:t>
            </a:r>
            <a:r>
              <a:rPr lang="en-029" sz="2000" dirty="0">
                <a:latin typeface="TimesNewRomanPS"/>
              </a:rPr>
              <a:t>)</a:t>
            </a:r>
            <a:endParaRPr lang="en-US" sz="2000" dirty="0">
              <a:solidFill>
                <a:srgbClr val="000000"/>
              </a:solidFill>
              <a:latin typeface="Book Antiqua" pitchFamily="18" charset="0"/>
            </a:endParaRPr>
          </a:p>
          <a:p>
            <a:pPr algn="just"/>
            <a:endParaRPr lang="en-029" sz="2000" b="1" i="1" dirty="0" smtClean="0">
              <a:latin typeface="Book Antiqua" pitchFamily="18" charset="0"/>
            </a:endParaRPr>
          </a:p>
          <a:p>
            <a:pPr algn="just">
              <a:buFont typeface="Wingdings" panose="05000000000000000000" pitchFamily="2" charset="2"/>
              <a:buChar char="Ø"/>
            </a:pPr>
            <a:r>
              <a:rPr lang="en-029" sz="2000" b="1" i="1" dirty="0" smtClean="0">
                <a:latin typeface="Book Antiqua" pitchFamily="18" charset="0"/>
              </a:rPr>
              <a:t>Control Objectives for Information and Related Technology (</a:t>
            </a:r>
            <a:r>
              <a:rPr lang="en-GB" sz="2000" b="1" i="1" dirty="0" smtClean="0">
                <a:latin typeface="Book Antiqua" pitchFamily="18" charset="0"/>
              </a:rPr>
              <a:t>COBIT) </a:t>
            </a:r>
            <a:r>
              <a:rPr lang="en-GB" sz="2000" dirty="0" smtClean="0">
                <a:latin typeface="Book Antiqua" pitchFamily="18" charset="0"/>
              </a:rPr>
              <a:t>– IT Governance Framework.</a:t>
            </a:r>
          </a:p>
          <a:p>
            <a:pPr>
              <a:buNone/>
            </a:pPr>
            <a:endParaRPr lang="en-US" sz="1000" dirty="0" smtClean="0">
              <a:latin typeface="Book Antiqua" pitchFamily="18" charset="0"/>
            </a:endParaRPr>
          </a:p>
          <a:p>
            <a:pPr algn="just">
              <a:buFont typeface="Wingdings" panose="05000000000000000000" pitchFamily="2" charset="2"/>
              <a:buChar char="Ø"/>
            </a:pPr>
            <a:r>
              <a:rPr lang="en-GB" sz="2000" b="1" i="1" dirty="0" smtClean="0">
                <a:latin typeface="Book Antiqua" pitchFamily="18" charset="0"/>
              </a:rPr>
              <a:t>Value from IT investments (Val IT)</a:t>
            </a:r>
            <a:r>
              <a:rPr lang="en-GB" sz="2000" dirty="0" smtClean="0">
                <a:latin typeface="Book Antiqua" pitchFamily="18" charset="0"/>
              </a:rPr>
              <a:t> – </a:t>
            </a:r>
            <a:r>
              <a:rPr lang="en-029" sz="2000" dirty="0" smtClean="0">
                <a:latin typeface="Book Antiqua" pitchFamily="18" charset="0"/>
              </a:rPr>
              <a:t>is a framework that outlines governance best practices for information technology-enabled business investments.</a:t>
            </a:r>
            <a:endParaRPr lang="en-US" sz="2000" dirty="0" smtClean="0">
              <a:latin typeface="Book Antiqua" pitchFamily="18" charset="0"/>
            </a:endParaRPr>
          </a:p>
          <a:p>
            <a:pPr algn="just"/>
            <a:endParaRPr lang="en-US" sz="1000" dirty="0" smtClean="0">
              <a:latin typeface="Book Antiqua" pitchFamily="18" charset="0"/>
            </a:endParaRPr>
          </a:p>
          <a:p>
            <a:pPr lvl="0"/>
            <a:endParaRPr lang="en-GB" sz="1000" dirty="0" smtClean="0">
              <a:latin typeface="Book Antiqua" pitchFamily="18" charset="0"/>
            </a:endParaRPr>
          </a:p>
          <a:p>
            <a:pPr lvl="0"/>
            <a:endParaRPr lang="en-US" sz="2000" dirty="0" smtClean="0">
              <a:latin typeface="Book Antiqua" pitchFamily="18" charset="0"/>
            </a:endParaRPr>
          </a:p>
          <a:p>
            <a:pPr lvl="0">
              <a:buNone/>
            </a:pPr>
            <a:endParaRPr lang="en-US" sz="2000" dirty="0" smtClean="0">
              <a:latin typeface="Book Antiqua" pitchFamily="18" charset="0"/>
            </a:endParaRPr>
          </a:p>
          <a:p>
            <a:endParaRPr lang="en-US" sz="2000" dirty="0">
              <a:latin typeface="Book Antiqua" pitchFamily="18" charset="0"/>
            </a:endParaRPr>
          </a:p>
        </p:txBody>
      </p:sp>
      <p:sp>
        <p:nvSpPr>
          <p:cNvPr id="69636" name="Text Box 4"/>
          <p:cNvSpPr txBox="1">
            <a:spLocks noChangeArrowheads="1"/>
          </p:cNvSpPr>
          <p:nvPr/>
        </p:nvSpPr>
        <p:spPr bwMode="auto">
          <a:xfrm>
            <a:off x="6605588" y="223838"/>
            <a:ext cx="2139950" cy="366712"/>
          </a:xfrm>
          <a:prstGeom prst="rect">
            <a:avLst/>
          </a:prstGeom>
          <a:noFill/>
          <a:ln w="9525">
            <a:noFill/>
            <a:miter lim="800000"/>
            <a:headEnd/>
            <a:tailEnd/>
          </a:ln>
          <a:effectLst/>
        </p:spPr>
        <p:txBody>
          <a:bodyPr>
            <a:spAutoFit/>
          </a:bodyPr>
          <a:lstStyle/>
          <a:p>
            <a:pPr eaLnBrk="0" hangingPunct="0">
              <a:lnSpc>
                <a:spcPct val="100000"/>
              </a:lnSpc>
              <a:spcBef>
                <a:spcPct val="0"/>
              </a:spcBef>
            </a:pP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20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635">
                                            <p:txEl>
                                              <p:pRg st="2" end="2"/>
                                            </p:txEl>
                                          </p:spTgt>
                                        </p:tgtEl>
                                        <p:attrNameLst>
                                          <p:attrName>style.visibility</p:attrName>
                                        </p:attrNameLst>
                                      </p:cBhvr>
                                      <p:to>
                                        <p:strVal val="visible"/>
                                      </p:to>
                                    </p:set>
                                    <p:animEffect transition="in" filter="fade">
                                      <p:cBhvr>
                                        <p:cTn id="12" dur="2000"/>
                                        <p:tgtEl>
                                          <p:spTgt spid="696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fade">
                                      <p:cBhvr>
                                        <p:cTn id="17" dur="20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571" y="796413"/>
            <a:ext cx="7010400" cy="838200"/>
          </a:xfrm>
        </p:spPr>
        <p:txBody>
          <a:bodyPr/>
          <a:lstStyle/>
          <a:p>
            <a:r>
              <a:rPr lang="en-US" dirty="0" smtClean="0">
                <a:solidFill>
                  <a:srgbClr val="7030A0"/>
                </a:solidFill>
              </a:rPr>
              <a:t>  </a:t>
            </a:r>
            <a:r>
              <a:rPr lang="en-US" sz="2400" dirty="0" smtClean="0">
                <a:solidFill>
                  <a:srgbClr val="7030A0"/>
                </a:solidFill>
              </a:rPr>
              <a:t>COBIT 4.1 Domains</a:t>
            </a:r>
            <a:endParaRPr lang="en-US" sz="2400" dirty="0"/>
          </a:p>
        </p:txBody>
      </p:sp>
      <p:sp>
        <p:nvSpPr>
          <p:cNvPr id="3" name="Content Placeholder 2"/>
          <p:cNvSpPr>
            <a:spLocks noGrp="1"/>
          </p:cNvSpPr>
          <p:nvPr>
            <p:ph idx="1"/>
          </p:nvPr>
        </p:nvSpPr>
        <p:spPr>
          <a:xfrm>
            <a:off x="154547" y="1481070"/>
            <a:ext cx="8608454" cy="5081961"/>
          </a:xfrm>
        </p:spPr>
        <p:txBody>
          <a:bodyPr/>
          <a:lstStyle/>
          <a:p>
            <a:pPr algn="just"/>
            <a:r>
              <a:rPr lang="en-US" sz="1600" b="1" dirty="0" smtClean="0">
                <a:latin typeface="Book Antiqua" pitchFamily="18" charset="0"/>
              </a:rPr>
              <a:t>Plan and Organise (PO) 10</a:t>
            </a:r>
            <a:r>
              <a:rPr lang="en-US" sz="1600" dirty="0" smtClean="0">
                <a:latin typeface="Book Antiqua" pitchFamily="18" charset="0"/>
              </a:rPr>
              <a:t> control processes are in this domain </a:t>
            </a:r>
            <a:r>
              <a:rPr lang="en-US" sz="1600" b="1" dirty="0" smtClean="0">
                <a:latin typeface="Book Antiqua" pitchFamily="18" charset="0"/>
              </a:rPr>
              <a:t>- </a:t>
            </a:r>
            <a:r>
              <a:rPr lang="en-US" sz="1600" dirty="0" smtClean="0">
                <a:latin typeface="Book Antiqua" pitchFamily="18" charset="0"/>
              </a:rPr>
              <a:t>describes the enterprise’s IT processes and IT resources,, covering strategy and tactics. The way IT can contribute effectively to the achievement of the organisation’s business objectives is the realization of the strategic vision; which must be planned, communicated and managed</a:t>
            </a:r>
          </a:p>
          <a:p>
            <a:pPr algn="just"/>
            <a:endParaRPr lang="en-US" sz="1600" dirty="0" smtClean="0">
              <a:latin typeface="Book Antiqua" pitchFamily="18" charset="0"/>
            </a:endParaRPr>
          </a:p>
          <a:p>
            <a:pPr algn="just"/>
            <a:r>
              <a:rPr lang="en-US" sz="1600" b="1" dirty="0" smtClean="0">
                <a:latin typeface="Book Antiqua" pitchFamily="18" charset="0"/>
              </a:rPr>
              <a:t>Acquire and Implement (AI) 7</a:t>
            </a:r>
            <a:r>
              <a:rPr lang="en-US" sz="1600" dirty="0" smtClean="0">
                <a:latin typeface="Book Antiqua" pitchFamily="18" charset="0"/>
              </a:rPr>
              <a:t> control processes are in this domain - To realise the IT strategy, the IT solutions need to be identified, developed or acquired, as well as implemented and integrated into the business process. In addition, changes in, and maintenance of existing systems are covered by this domain to ensure that solutions continue to meet business objectives.</a:t>
            </a:r>
          </a:p>
          <a:p>
            <a:pPr algn="just"/>
            <a:endParaRPr lang="en-US" sz="1600" dirty="0" smtClean="0">
              <a:latin typeface="Book Antiqua" pitchFamily="18" charset="0"/>
            </a:endParaRPr>
          </a:p>
          <a:p>
            <a:pPr algn="just"/>
            <a:r>
              <a:rPr lang="en-US" sz="1600" b="1" dirty="0" smtClean="0">
                <a:latin typeface="Book Antiqua" pitchFamily="18" charset="0"/>
              </a:rPr>
              <a:t>Deliver and Support (DS) 13</a:t>
            </a:r>
            <a:r>
              <a:rPr lang="en-US" sz="1600" dirty="0" smtClean="0">
                <a:latin typeface="Book Antiqua" pitchFamily="18" charset="0"/>
              </a:rPr>
              <a:t> control processes. This domain is concerned with the delivery of IT services and this includes service delivery, management of security and continuity, service support for users, and management of data and operational facilities.</a:t>
            </a:r>
          </a:p>
          <a:p>
            <a:pPr algn="just"/>
            <a:endParaRPr lang="en-US" sz="1600" dirty="0" smtClean="0">
              <a:latin typeface="Book Antiqua" pitchFamily="18" charset="0"/>
            </a:endParaRPr>
          </a:p>
          <a:p>
            <a:pPr algn="just"/>
            <a:r>
              <a:rPr lang="en-US" sz="1600" b="1" dirty="0" smtClean="0">
                <a:latin typeface="Book Antiqua" pitchFamily="18" charset="0"/>
              </a:rPr>
              <a:t>Monitor and Evaluate (ME) 4 </a:t>
            </a:r>
            <a:r>
              <a:rPr lang="en-US" sz="1600" dirty="0" smtClean="0">
                <a:latin typeface="Book Antiqua" pitchFamily="18" charset="0"/>
              </a:rPr>
              <a:t>control processes - All IT processes need to be regularly assessed over time for their quality and compliance with control requirements this domain addresses performance management, monitoring of internal control, regulatory compliance and governance.</a:t>
            </a:r>
            <a:endParaRPr lang="en-US" sz="1600" dirty="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2" y="746900"/>
            <a:ext cx="8358389" cy="914400"/>
          </a:xfrm>
        </p:spPr>
        <p:txBody>
          <a:bodyPr/>
          <a:lstStyle/>
          <a:p>
            <a:r>
              <a:rPr lang="en-US" sz="2400" b="1" dirty="0" smtClean="0">
                <a:latin typeface="Book Antiqua" pitchFamily="18" charset="0"/>
              </a:rPr>
              <a:t/>
            </a:r>
            <a:br>
              <a:rPr lang="en-US" sz="2400" b="1" dirty="0" smtClean="0">
                <a:latin typeface="Book Antiqua" pitchFamily="18" charset="0"/>
              </a:rPr>
            </a:br>
            <a:r>
              <a:rPr lang="en-US" sz="2400" b="1" dirty="0" smtClean="0">
                <a:solidFill>
                  <a:srgbClr val="7030A0"/>
                </a:solidFill>
                <a:latin typeface="Book Antiqua" pitchFamily="18" charset="0"/>
              </a:rPr>
              <a:t>Generic Control Requirements applicable to all COBIT 4.1 </a:t>
            </a:r>
            <a:r>
              <a:rPr lang="en-US" sz="2400" b="1" dirty="0" smtClean="0">
                <a:latin typeface="Book Antiqua" pitchFamily="18" charset="0"/>
              </a:rPr>
              <a:t/>
            </a:r>
            <a:br>
              <a:rPr lang="en-US" sz="2400" b="1" dirty="0" smtClean="0">
                <a:latin typeface="Book Antiqua" pitchFamily="18" charset="0"/>
              </a:rPr>
            </a:br>
            <a:endParaRPr lang="en-US" sz="2400" b="1" dirty="0">
              <a:latin typeface="Book Antiqua" pitchFamily="18" charset="0"/>
            </a:endParaRPr>
          </a:p>
        </p:txBody>
      </p:sp>
      <p:sp>
        <p:nvSpPr>
          <p:cNvPr id="3" name="Content Placeholder 2"/>
          <p:cNvSpPr>
            <a:spLocks noGrp="1"/>
          </p:cNvSpPr>
          <p:nvPr>
            <p:ph idx="1"/>
          </p:nvPr>
        </p:nvSpPr>
        <p:spPr>
          <a:xfrm>
            <a:off x="326571" y="1519426"/>
            <a:ext cx="8392425" cy="5299938"/>
          </a:xfrm>
        </p:spPr>
        <p:txBody>
          <a:bodyPr/>
          <a:lstStyle/>
          <a:p>
            <a:pPr algn="just">
              <a:buNone/>
            </a:pPr>
            <a:r>
              <a:rPr lang="en-US" sz="1600" dirty="0" smtClean="0">
                <a:latin typeface="Book Antiqua" pitchFamily="18" charset="0"/>
              </a:rPr>
              <a:t>      COBIT 4.1 guidance p. 14  states that:</a:t>
            </a:r>
          </a:p>
          <a:p>
            <a:pPr algn="just"/>
            <a:r>
              <a:rPr lang="en-US" sz="1600" i="1" dirty="0" smtClean="0">
                <a:latin typeface="Book Antiqua" pitchFamily="18" charset="0"/>
              </a:rPr>
              <a:t>“In addition to the specific process control objectives, each COBIT process has generic control requirements that are identified by PCn, for process control number. </a:t>
            </a:r>
            <a:endParaRPr lang="en-US" sz="1600" dirty="0" smtClean="0">
              <a:latin typeface="Book Antiqua" pitchFamily="18" charset="0"/>
            </a:endParaRPr>
          </a:p>
          <a:p>
            <a:pPr algn="just"/>
            <a:r>
              <a:rPr lang="en-US" sz="1600" b="1" i="1" dirty="0" smtClean="0">
                <a:latin typeface="Book Antiqua" pitchFamily="18" charset="0"/>
              </a:rPr>
              <a:t>PC1 Process Goals and Objectives</a:t>
            </a:r>
            <a:r>
              <a:rPr lang="en-US" sz="1600" i="1" dirty="0" smtClean="0">
                <a:latin typeface="Book Antiqua" pitchFamily="18" charset="0"/>
              </a:rPr>
              <a:t> - Define and communicate specific, measurable, actionable, realistic, results-oriented and timely (SMARRT) process goals and objectives for the effective execution of each IT process.</a:t>
            </a:r>
          </a:p>
          <a:p>
            <a:pPr algn="just"/>
            <a:endParaRPr lang="en-US" sz="1600" i="1" dirty="0" smtClean="0">
              <a:latin typeface="Book Antiqua" pitchFamily="18" charset="0"/>
            </a:endParaRPr>
          </a:p>
          <a:p>
            <a:pPr algn="just"/>
            <a:r>
              <a:rPr lang="en-US" sz="1600" b="1" i="1" dirty="0" smtClean="0">
                <a:latin typeface="Book Antiqua" pitchFamily="18" charset="0"/>
              </a:rPr>
              <a:t>PC2 Process Ownership</a:t>
            </a:r>
            <a:r>
              <a:rPr lang="en-US" sz="1600" i="1" dirty="0" smtClean="0">
                <a:latin typeface="Book Antiqua" pitchFamily="18" charset="0"/>
              </a:rPr>
              <a:t> - Assign an owner for each IT process, and clearly define the roles and responsibilities of the process owner.</a:t>
            </a:r>
          </a:p>
          <a:p>
            <a:pPr algn="just"/>
            <a:endParaRPr lang="en-US" sz="1600" i="1" dirty="0" smtClean="0">
              <a:latin typeface="Book Antiqua" pitchFamily="18" charset="0"/>
            </a:endParaRPr>
          </a:p>
          <a:p>
            <a:pPr algn="just"/>
            <a:r>
              <a:rPr lang="en-US" sz="1600" b="1" i="1" dirty="0" smtClean="0">
                <a:latin typeface="Book Antiqua" pitchFamily="18" charset="0"/>
              </a:rPr>
              <a:t>PC3 Process Repeatability</a:t>
            </a:r>
            <a:r>
              <a:rPr lang="en-US" sz="1600" i="1" dirty="0" smtClean="0">
                <a:latin typeface="Book Antiqua" pitchFamily="18" charset="0"/>
              </a:rPr>
              <a:t> - Design and establish each key IT process such that it is repeatable and consistently produces the expected results.</a:t>
            </a:r>
          </a:p>
          <a:p>
            <a:pPr algn="just"/>
            <a:endParaRPr lang="en-US" sz="1600" i="1" dirty="0" smtClean="0">
              <a:latin typeface="Book Antiqua" pitchFamily="18" charset="0"/>
            </a:endParaRPr>
          </a:p>
          <a:p>
            <a:pPr algn="just"/>
            <a:r>
              <a:rPr lang="en-US" sz="1600" b="1" i="1" dirty="0" smtClean="0">
                <a:latin typeface="Book Antiqua" pitchFamily="18" charset="0"/>
              </a:rPr>
              <a:t>PC5 Policy, Plans and Procedures</a:t>
            </a:r>
            <a:r>
              <a:rPr lang="en-US" sz="1600" i="1" dirty="0" smtClean="0">
                <a:latin typeface="Book Antiqua" pitchFamily="18" charset="0"/>
              </a:rPr>
              <a:t> - Define and communicate how all policies, plans and procedures that drive an IT process are documented, reviewed, maintained, approved, stored, communicated and used for training.</a:t>
            </a:r>
          </a:p>
          <a:p>
            <a:pPr algn="just"/>
            <a:endParaRPr lang="en-US" sz="1600" i="1" dirty="0" smtClean="0">
              <a:latin typeface="Book Antiqua" pitchFamily="18" charset="0"/>
            </a:endParaRPr>
          </a:p>
          <a:p>
            <a:pPr algn="just"/>
            <a:r>
              <a:rPr lang="en-US" sz="1600" b="1" i="1" dirty="0" smtClean="0">
                <a:latin typeface="Book Antiqua" pitchFamily="18" charset="0"/>
              </a:rPr>
              <a:t>PC6 Process Performance Improvement</a:t>
            </a:r>
            <a:r>
              <a:rPr lang="en-US" sz="1600" i="1" dirty="0" smtClean="0">
                <a:latin typeface="Book Antiqua" pitchFamily="18" charset="0"/>
              </a:rPr>
              <a:t> - Identify a set of metrics that provides insight into the outcomes and performance of the process</a:t>
            </a:r>
            <a:endParaRPr lang="en-US" sz="1600" dirty="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338" y="724779"/>
            <a:ext cx="8062175" cy="838200"/>
          </a:xfrm>
        </p:spPr>
        <p:txBody>
          <a:bodyPr/>
          <a:lstStyle/>
          <a:p>
            <a:r>
              <a:rPr lang="en-US" sz="2400" b="1" dirty="0" smtClean="0">
                <a:solidFill>
                  <a:srgbClr val="7030A0"/>
                </a:solidFill>
                <a:latin typeface="Book Antiqua" pitchFamily="18" charset="0"/>
              </a:rPr>
              <a:t>Generic  Format of a Process Description in COBIT 4.1</a:t>
            </a:r>
            <a:endParaRPr lang="en-US" sz="2400" b="1" dirty="0">
              <a:solidFill>
                <a:srgbClr val="7030A0"/>
              </a:solidFill>
              <a:latin typeface="Book Antiqua" pitchFamily="18" charset="0"/>
            </a:endParaRPr>
          </a:p>
        </p:txBody>
      </p:sp>
      <p:pic>
        <p:nvPicPr>
          <p:cNvPr id="4" name="Picture 3"/>
          <p:cNvPicPr/>
          <p:nvPr/>
        </p:nvPicPr>
        <p:blipFill>
          <a:blip r:embed="rId3" cstate="print"/>
          <a:srcRect/>
          <a:stretch>
            <a:fillRect/>
          </a:stretch>
        </p:blipFill>
        <p:spPr bwMode="auto">
          <a:xfrm>
            <a:off x="837126" y="1599516"/>
            <a:ext cx="7680067" cy="482340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890637"/>
            <a:ext cx="7753081" cy="698090"/>
          </a:xfrm>
        </p:spPr>
        <p:txBody>
          <a:bodyPr/>
          <a:lstStyle/>
          <a:p>
            <a:pPr algn="ctr"/>
            <a:r>
              <a:rPr lang="en-US" sz="2400" b="1" dirty="0" smtClean="0">
                <a:solidFill>
                  <a:srgbClr val="7030A0"/>
                </a:solidFill>
                <a:latin typeface="Book Antiqua" pitchFamily="18" charset="0"/>
              </a:rPr>
              <a:t>Applicable COBIT 4.1 Process </a:t>
            </a:r>
            <a:br>
              <a:rPr lang="en-US" sz="2400" b="1" dirty="0" smtClean="0">
                <a:solidFill>
                  <a:srgbClr val="7030A0"/>
                </a:solidFill>
                <a:latin typeface="Book Antiqua" pitchFamily="18" charset="0"/>
              </a:rPr>
            </a:br>
            <a:r>
              <a:rPr lang="en-US" sz="2400" b="1" dirty="0" smtClean="0">
                <a:solidFill>
                  <a:srgbClr val="7030A0"/>
                </a:solidFill>
                <a:latin typeface="Book Antiqua" pitchFamily="18" charset="0"/>
              </a:rPr>
              <a:t>Model for IT Auditors</a:t>
            </a:r>
            <a:endParaRPr lang="en-US" sz="2400" b="1" dirty="0">
              <a:solidFill>
                <a:srgbClr val="7030A0"/>
              </a:solidFill>
              <a:latin typeface="Book Antiqua" pitchFamily="18" charset="0"/>
            </a:endParaRPr>
          </a:p>
        </p:txBody>
      </p:sp>
      <p:sp>
        <p:nvSpPr>
          <p:cNvPr id="3" name="Content Placeholder 2"/>
          <p:cNvSpPr>
            <a:spLocks noGrp="1"/>
          </p:cNvSpPr>
          <p:nvPr>
            <p:ph idx="1"/>
          </p:nvPr>
        </p:nvSpPr>
        <p:spPr>
          <a:xfrm>
            <a:off x="424543" y="1943209"/>
            <a:ext cx="8367953" cy="2925865"/>
          </a:xfrm>
        </p:spPr>
        <p:txBody>
          <a:bodyPr/>
          <a:lstStyle/>
          <a:p>
            <a:pPr marL="0" indent="4763" algn="just">
              <a:buNone/>
            </a:pPr>
            <a:r>
              <a:rPr lang="en-US" sz="1800" dirty="0" smtClean="0">
                <a:latin typeface="Book Antiqua" pitchFamily="18" charset="0"/>
              </a:rPr>
              <a:t>In order to gain a better understanding of the COBIT process model, it is useful to consider the details of each process in the </a:t>
            </a:r>
            <a:r>
              <a:rPr lang="en-US" sz="1800" b="1" dirty="0" smtClean="0">
                <a:latin typeface="Book Antiqua" pitchFamily="18" charset="0"/>
              </a:rPr>
              <a:t>‘Monitor and Evaluate’</a:t>
            </a:r>
            <a:r>
              <a:rPr lang="en-US" sz="1800" dirty="0" smtClean="0">
                <a:latin typeface="Book Antiqua" pitchFamily="18" charset="0"/>
              </a:rPr>
              <a:t> domain since this domain is of particular interest to audit and assurance professionals. The processes associated with the domains are : </a:t>
            </a:r>
          </a:p>
          <a:p>
            <a:pPr algn="just"/>
            <a:endParaRPr lang="en-US" sz="1800" dirty="0" smtClean="0">
              <a:latin typeface="Book Antiqua" pitchFamily="18" charset="0"/>
            </a:endParaRPr>
          </a:p>
          <a:p>
            <a:pPr algn="just"/>
            <a:r>
              <a:rPr lang="en-US" sz="1800" dirty="0" smtClean="0">
                <a:latin typeface="Book Antiqua" pitchFamily="18" charset="0"/>
              </a:rPr>
              <a:t>M1 – Monitor the processes</a:t>
            </a:r>
          </a:p>
          <a:p>
            <a:pPr algn="just"/>
            <a:r>
              <a:rPr lang="en-US" sz="1800" dirty="0" smtClean="0">
                <a:latin typeface="Book Antiqua" pitchFamily="18" charset="0"/>
              </a:rPr>
              <a:t>M2 – Assess internal control adequacy </a:t>
            </a:r>
          </a:p>
          <a:p>
            <a:pPr algn="just"/>
            <a:r>
              <a:rPr lang="en-US" sz="1800" dirty="0" smtClean="0">
                <a:latin typeface="Book Antiqua" pitchFamily="18" charset="0"/>
              </a:rPr>
              <a:t>M3 – Obtain independent assurance</a:t>
            </a:r>
          </a:p>
          <a:p>
            <a:pPr algn="just"/>
            <a:r>
              <a:rPr lang="en-US" sz="1800" dirty="0" smtClean="0">
                <a:latin typeface="Book Antiqua" pitchFamily="18" charset="0"/>
              </a:rPr>
              <a:t>M4 – Provide for independent audit</a:t>
            </a:r>
          </a:p>
          <a:p>
            <a:endParaRPr lang="en-US" sz="1800" dirty="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a:stretch>
            <a:fillRect/>
          </a:stretch>
        </p:blipFill>
        <p:spPr bwMode="auto">
          <a:xfrm>
            <a:off x="1815921" y="1068947"/>
            <a:ext cx="6478073" cy="54309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latin typeface="Book Antiqua" pitchFamily="18" charset="0"/>
              </a:rPr>
              <a:t>COBIT 5.0</a:t>
            </a:r>
            <a:endParaRPr lang="en-029" dirty="0">
              <a:latin typeface="Book Antiqua" pitchFamily="18" charset="0"/>
            </a:endParaRPr>
          </a:p>
        </p:txBody>
      </p:sp>
      <p:sp>
        <p:nvSpPr>
          <p:cNvPr id="3" name="Content Placeholder 2"/>
          <p:cNvSpPr>
            <a:spLocks noGrp="1"/>
          </p:cNvSpPr>
          <p:nvPr>
            <p:ph idx="1"/>
          </p:nvPr>
        </p:nvSpPr>
        <p:spPr/>
        <p:txBody>
          <a:bodyPr/>
          <a:lstStyle/>
          <a:p>
            <a:pPr marL="0" indent="0">
              <a:buNone/>
            </a:pPr>
            <a:r>
              <a:rPr lang="en-029" dirty="0" smtClean="0">
                <a:latin typeface="Book Antiqua" panose="02040602050305030304" pitchFamily="18" charset="0"/>
              </a:rPr>
              <a:t>Why the need for a new framework</a:t>
            </a:r>
            <a:r>
              <a:rPr lang="en-029" dirty="0" smtClean="0"/>
              <a:t>?</a:t>
            </a:r>
          </a:p>
          <a:p>
            <a:pPr marL="0" indent="0">
              <a:buNone/>
            </a:pPr>
            <a:endParaRPr lang="en-029" dirty="0"/>
          </a:p>
        </p:txBody>
      </p:sp>
    </p:spTree>
    <p:extLst>
      <p:ext uri="{BB962C8B-B14F-4D97-AF65-F5344CB8AC3E}">
        <p14:creationId xmlns:p14="http://schemas.microsoft.com/office/powerpoint/2010/main" xmlns="" val="11664121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9" y="851544"/>
            <a:ext cx="7010400" cy="727587"/>
          </a:xfrm>
        </p:spPr>
        <p:txBody>
          <a:bodyPr/>
          <a:lstStyle/>
          <a:p>
            <a:r>
              <a:rPr lang="en-US" sz="2400" dirty="0" smtClean="0">
                <a:solidFill>
                  <a:srgbClr val="7030A0"/>
                </a:solidFill>
              </a:rPr>
              <a:t>   </a:t>
            </a:r>
            <a:br>
              <a:rPr lang="en-US" sz="2400" dirty="0" smtClean="0">
                <a:solidFill>
                  <a:srgbClr val="7030A0"/>
                </a:solidFill>
              </a:rPr>
            </a:br>
            <a:r>
              <a:rPr lang="en-US" sz="2400" dirty="0" smtClean="0">
                <a:solidFill>
                  <a:srgbClr val="7030A0"/>
                </a:solidFill>
                <a:latin typeface="Book Antiqua" panose="02040602050305030304" pitchFamily="18" charset="0"/>
              </a:rPr>
              <a:t>COBIT 5 Framework</a:t>
            </a:r>
            <a:br>
              <a:rPr lang="en-US" sz="2400" dirty="0" smtClean="0">
                <a:solidFill>
                  <a:srgbClr val="7030A0"/>
                </a:solidFill>
                <a:latin typeface="Book Antiqua" panose="02040602050305030304" pitchFamily="18" charset="0"/>
              </a:rPr>
            </a:br>
            <a:endParaRPr lang="en-US" sz="2400" dirty="0">
              <a:solidFill>
                <a:srgbClr val="7030A0"/>
              </a:solidFill>
              <a:latin typeface="Book Antiqua" panose="02040602050305030304" pitchFamily="18" charset="0"/>
            </a:endParaRPr>
          </a:p>
        </p:txBody>
      </p:sp>
      <p:sp>
        <p:nvSpPr>
          <p:cNvPr id="3" name="Content Placeholder 2"/>
          <p:cNvSpPr>
            <a:spLocks noGrp="1"/>
          </p:cNvSpPr>
          <p:nvPr>
            <p:ph idx="1"/>
          </p:nvPr>
        </p:nvSpPr>
        <p:spPr>
          <a:xfrm>
            <a:off x="566057" y="1582576"/>
            <a:ext cx="8164286" cy="5046823"/>
          </a:xfrm>
        </p:spPr>
        <p:txBody>
          <a:bodyPr/>
          <a:lstStyle/>
          <a:p>
            <a:pPr marL="0" indent="0" algn="just">
              <a:buNone/>
            </a:pPr>
            <a:endParaRPr lang="en-GB" altLang="en-US" sz="2000" dirty="0">
              <a:latin typeface="Book Antiqua" panose="02040602050305030304" pitchFamily="18" charset="0"/>
              <a:cs typeface="Times New Roman" pitchFamily="18" charset="0"/>
            </a:endParaRPr>
          </a:p>
          <a:p>
            <a:pPr algn="just"/>
            <a:r>
              <a:rPr lang="en-US" altLang="en-US" sz="2000" dirty="0">
                <a:latin typeface="Book Antiqua" panose="02040602050305030304" pitchFamily="18" charset="0"/>
                <a:cs typeface="Times New Roman" pitchFamily="18" charset="0"/>
              </a:rPr>
              <a:t> Version 5 of this document was published in 2012 by the Information Systems Audit and Control Associations (ISACA). </a:t>
            </a:r>
            <a:endParaRPr lang="en-US" altLang="en-US" sz="2000" dirty="0" smtClean="0">
              <a:latin typeface="Book Antiqua" panose="02040602050305030304" pitchFamily="18" charset="0"/>
              <a:cs typeface="Times New Roman" pitchFamily="18" charset="0"/>
            </a:endParaRPr>
          </a:p>
          <a:p>
            <a:pPr algn="just"/>
            <a:r>
              <a:rPr lang="en-GB" altLang="en-US" sz="2000" dirty="0" smtClean="0">
                <a:latin typeface="Book Antiqua" panose="02040602050305030304" pitchFamily="18" charset="0"/>
                <a:cs typeface="Times New Roman" pitchFamily="18" charset="0"/>
              </a:rPr>
              <a:t>COBIT 5 consolidates COBIT 4.1, Val IT and Risk IT into one complete framework, and has been updated to align with current best practices, e.g., ITIL V3 2011, TOGAF</a:t>
            </a:r>
            <a:r>
              <a:rPr lang="en-GB" altLang="en-US" sz="2000" dirty="0" smtClean="0">
                <a:latin typeface="Times New Roman" pitchFamily="18" charset="0"/>
                <a:cs typeface="Times New Roman" pitchFamily="18" charset="0"/>
              </a:rPr>
              <a:t>.</a:t>
            </a:r>
          </a:p>
          <a:p>
            <a:pPr algn="just"/>
            <a:endParaRPr lang="en-GB" sz="1000" dirty="0" smtClean="0">
              <a:latin typeface="Book Antiqua" panose="02040602050305030304" pitchFamily="18" charset="0"/>
              <a:cs typeface="Times New Roman" pitchFamily="18" charset="0"/>
            </a:endParaRPr>
          </a:p>
          <a:p>
            <a:pPr algn="just"/>
            <a:r>
              <a:rPr lang="en-GB" altLang="en-US" sz="2000" dirty="0" smtClean="0">
                <a:latin typeface="Book Antiqua" panose="02040602050305030304" pitchFamily="18" charset="0"/>
                <a:cs typeface="Times New Roman" pitchFamily="18" charset="0"/>
              </a:rPr>
              <a:t>COBIT 5 builds on previous versions of COBIT (and Val IT and Risk IT), therefore </a:t>
            </a:r>
            <a:r>
              <a:rPr lang="en-US" altLang="en-US" sz="2000" dirty="0" smtClean="0">
                <a:latin typeface="Book Antiqua" panose="02040602050305030304" pitchFamily="18" charset="0"/>
                <a:cs typeface="Times New Roman" pitchFamily="18" charset="0"/>
              </a:rPr>
              <a:t>organizations can build on what they have developed using earlier versions.</a:t>
            </a:r>
          </a:p>
          <a:p>
            <a:pPr algn="just">
              <a:buNone/>
            </a:pPr>
            <a:endParaRPr lang="en-US" altLang="en-US" sz="1000" dirty="0" smtClean="0">
              <a:latin typeface="Book Antiqua" panose="02040602050305030304" pitchFamily="18" charset="0"/>
              <a:cs typeface="Times New Roman" pitchFamily="18" charset="0"/>
            </a:endParaRPr>
          </a:p>
          <a:p>
            <a:pPr algn="just"/>
            <a:r>
              <a:rPr lang="en-GB" altLang="en-US" sz="2000" dirty="0" smtClean="0">
                <a:latin typeface="Book Antiqua" panose="02040602050305030304" pitchFamily="18" charset="0"/>
                <a:cs typeface="Times New Roman" pitchFamily="18" charset="0"/>
              </a:rPr>
              <a:t>COBIT 5 is based on a revised process reference model with a new governance domain and several new and modified processes that now cover enterprise activities end-to-end, i.e., business and IT function areas</a:t>
            </a:r>
            <a:endParaRPr lang="en-US" altLang="en-US" sz="2000" dirty="0" smtClean="0">
              <a:latin typeface="Book Antiqua" panose="02040602050305030304" pitchFamily="18" charset="0"/>
              <a:cs typeface="Times New Roman" pitchFamily="18" charset="0"/>
            </a:endParaRPr>
          </a:p>
          <a:p>
            <a:endParaRPr lang="en-US" sz="2000" dirty="0">
              <a:latin typeface="Book Antiqua" panose="02040602050305030304" pitchFamily="18" charset="0"/>
              <a:cs typeface="Times New Roman" pitchFamily="18" charset="0"/>
            </a:endParaRPr>
          </a:p>
          <a:p>
            <a:endParaRPr lang="en-US" sz="2000" dirty="0">
              <a:latin typeface="Book Antiqua" panose="02040602050305030304"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COBIT 5 is the latest edition of ISACA’s globally accepted framework, providing an end-to-end business view of the governance of enterprise IT that reflects the central role of information and technology in creating value for enterprises. </a:t>
            </a:r>
            <a:endParaRPr lang="en-US" dirty="0"/>
          </a:p>
        </p:txBody>
      </p:sp>
    </p:spTree>
    <p:extLst>
      <p:ext uri="{BB962C8B-B14F-4D97-AF65-F5344CB8AC3E}">
        <p14:creationId xmlns:p14="http://schemas.microsoft.com/office/powerpoint/2010/main" xmlns="" val="7302625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dirty="0">
                <a:solidFill>
                  <a:srgbClr val="000000"/>
                </a:solidFill>
              </a:rPr>
              <a:t>The principles, practices, analytical tools and models found in COBIT 5 embody thought leadership and guidance from business, IT and governance experts around the world. </a:t>
            </a:r>
          </a:p>
          <a:p>
            <a:pPr lvl="0"/>
            <a:r>
              <a:rPr lang="en-US" b="1" dirty="0">
                <a:solidFill>
                  <a:srgbClr val="000000"/>
                </a:solidFill>
              </a:rPr>
              <a:t>COBIT 5 is the only business framework for the governance and management of enterprise IT. </a:t>
            </a:r>
            <a:endParaRPr lang="en-US" dirty="0">
              <a:solidFill>
                <a:srgbClr val="000000"/>
              </a:solidFill>
            </a:endParaRPr>
          </a:p>
          <a:p>
            <a:endParaRPr lang="en-US" dirty="0"/>
          </a:p>
        </p:txBody>
      </p:sp>
    </p:spTree>
    <p:extLst>
      <p:ext uri="{BB962C8B-B14F-4D97-AF65-F5344CB8AC3E}">
        <p14:creationId xmlns:p14="http://schemas.microsoft.com/office/powerpoint/2010/main" xmlns="" val="19963987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dirty="0">
                <a:solidFill>
                  <a:srgbClr val="000000"/>
                </a:solidFill>
              </a:rPr>
              <a:t>This evolutionary version incorporates the latest thinking in enterprise governance and management techniques, and provides globally accepted principles, practices, analytical tools and models to help increase the trust in, and value from, information systems. </a:t>
            </a:r>
            <a:endParaRPr lang="en-US" dirty="0"/>
          </a:p>
        </p:txBody>
      </p:sp>
    </p:spTree>
    <p:extLst>
      <p:ext uri="{BB962C8B-B14F-4D97-AF65-F5344CB8AC3E}">
        <p14:creationId xmlns:p14="http://schemas.microsoft.com/office/powerpoint/2010/main" xmlns="" val="1684463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solidFill>
                  <a:srgbClr val="7030A0"/>
                </a:solidFill>
                <a:latin typeface="Book Antiqua" pitchFamily="18" charset="0"/>
              </a:rPr>
              <a:t>Examples of Standards, Guidelines and Good Practices Governing Information Systems</a:t>
            </a:r>
            <a:endParaRPr lang="en-029" dirty="0"/>
          </a:p>
        </p:txBody>
      </p:sp>
      <p:sp>
        <p:nvSpPr>
          <p:cNvPr id="3" name="Content Placeholder 2"/>
          <p:cNvSpPr>
            <a:spLocks noGrp="1"/>
          </p:cNvSpPr>
          <p:nvPr>
            <p:ph idx="1"/>
          </p:nvPr>
        </p:nvSpPr>
        <p:spPr/>
        <p:txBody>
          <a:bodyPr/>
          <a:lstStyle/>
          <a:p>
            <a:pPr lvl="0" algn="just"/>
            <a:r>
              <a:rPr lang="en-GB" sz="2000" b="1" i="1" dirty="0">
                <a:solidFill>
                  <a:srgbClr val="000000"/>
                </a:solidFill>
                <a:latin typeface="Book Antiqua" pitchFamily="18" charset="0"/>
              </a:rPr>
              <a:t>Information Technology Assurance Framework (ITAF) </a:t>
            </a:r>
            <a:r>
              <a:rPr lang="en-GB" sz="2000" dirty="0">
                <a:solidFill>
                  <a:srgbClr val="000000"/>
                </a:solidFill>
                <a:latin typeface="Book Antiqua" pitchFamily="18" charset="0"/>
              </a:rPr>
              <a:t>– </a:t>
            </a:r>
            <a:r>
              <a:rPr lang="en-029" sz="2000" dirty="0">
                <a:solidFill>
                  <a:srgbClr val="000000"/>
                </a:solidFill>
                <a:latin typeface="Book Antiqua" pitchFamily="18" charset="0"/>
              </a:rPr>
              <a:t>ITAF applies to individuals who act in the capacity of IS audit and assurance professionals and are engaged in providing assurance over some components of IT systems, applications and infrastructure.</a:t>
            </a:r>
            <a:endParaRPr lang="en-GB" sz="2000" dirty="0">
              <a:solidFill>
                <a:srgbClr val="000000"/>
              </a:solidFill>
              <a:latin typeface="Book Antiqua" pitchFamily="18" charset="0"/>
            </a:endParaRPr>
          </a:p>
          <a:p>
            <a:endParaRPr lang="en-029" dirty="0"/>
          </a:p>
        </p:txBody>
      </p:sp>
    </p:spTree>
    <p:extLst>
      <p:ext uri="{BB962C8B-B14F-4D97-AF65-F5344CB8AC3E}">
        <p14:creationId xmlns:p14="http://schemas.microsoft.com/office/powerpoint/2010/main" xmlns="" val="38809568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dirty="0">
                <a:solidFill>
                  <a:srgbClr val="000000"/>
                </a:solidFill>
              </a:rPr>
              <a:t>COBIT 5 builds and expands on COBIT 4.1 by integrating other major frameworks, standards and resources, including ISACA’s Val IT, Risk IT and BMIS. We have also aligned COBIT 5 with significant guidance and standards, including ITIL and ISO.</a:t>
            </a:r>
          </a:p>
          <a:p>
            <a:endParaRPr lang="en-US" dirty="0"/>
          </a:p>
        </p:txBody>
      </p:sp>
    </p:spTree>
    <p:extLst>
      <p:ext uri="{BB962C8B-B14F-4D97-AF65-F5344CB8AC3E}">
        <p14:creationId xmlns:p14="http://schemas.microsoft.com/office/powerpoint/2010/main" xmlns="" val="14539386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32" y="918400"/>
            <a:ext cx="7666515" cy="838200"/>
          </a:xfrm>
        </p:spPr>
        <p:txBody>
          <a:bodyPr/>
          <a:lstStyle/>
          <a:p>
            <a:r>
              <a:rPr lang="en-US" sz="2800" b="1" dirty="0" smtClean="0">
                <a:solidFill>
                  <a:srgbClr val="7030A0"/>
                </a:solidFill>
                <a:latin typeface="Book Antiqua" panose="02040602050305030304" pitchFamily="18" charset="0"/>
              </a:rPr>
              <a:t>COBIT 5 – Now one Complete Framework  </a:t>
            </a:r>
            <a:endParaRPr lang="en-US" sz="2800" b="1" dirty="0">
              <a:solidFill>
                <a:srgbClr val="7030A0"/>
              </a:solidFill>
              <a:latin typeface="Book Antiqua" panose="02040602050305030304" pitchFamily="18" charset="0"/>
            </a:endParaRPr>
          </a:p>
        </p:txBody>
      </p:sp>
      <p:sp>
        <p:nvSpPr>
          <p:cNvPr id="52" name="Slide Number Placeholder 39"/>
          <p:cNvSpPr>
            <a:spLocks noGrp="1"/>
          </p:cNvSpPr>
          <p:nvPr>
            <p:ph type="sldNum" sz="quarter" idx="4294967295"/>
          </p:nvPr>
        </p:nvSpPr>
        <p:spPr>
          <a:xfrm>
            <a:off x="8382000" y="6746494"/>
            <a:ext cx="762000" cy="365125"/>
          </a:xfrm>
          <a:prstGeom prst="rect">
            <a:avLst/>
          </a:prstGeom>
        </p:spPr>
        <p:txBody>
          <a:bodyPr/>
          <a:lstStyle/>
          <a:p>
            <a:pPr>
              <a:defRPr/>
            </a:pPr>
            <a:fld id="{F377D8EF-E301-470E-BE29-59A61B0A82B1}" type="slidenum">
              <a:rPr lang="en-US"/>
              <a:pPr>
                <a:defRPr/>
              </a:pPr>
              <a:t>71</a:t>
            </a:fld>
            <a:endParaRPr lang="en-US"/>
          </a:p>
        </p:txBody>
      </p:sp>
      <p:grpSp>
        <p:nvGrpSpPr>
          <p:cNvPr id="16" name="Group 31"/>
          <p:cNvGrpSpPr>
            <a:grpSpLocks/>
          </p:cNvGrpSpPr>
          <p:nvPr/>
        </p:nvGrpSpPr>
        <p:grpSpPr bwMode="auto">
          <a:xfrm>
            <a:off x="2001837" y="1941131"/>
            <a:ext cx="5922491" cy="3505200"/>
            <a:chOff x="1257" y="1119"/>
            <a:chExt cx="3293" cy="1905"/>
          </a:xfrm>
          <a:solidFill>
            <a:srgbClr val="92D050"/>
          </a:solidFill>
        </p:grpSpPr>
        <p:sp>
          <p:nvSpPr>
            <p:cNvPr id="17" name="Rectangle 3"/>
            <p:cNvSpPr>
              <a:spLocks noChangeArrowheads="1"/>
            </p:cNvSpPr>
            <p:nvPr/>
          </p:nvSpPr>
          <p:spPr bwMode="auto">
            <a:xfrm>
              <a:off x="1257" y="1119"/>
              <a:ext cx="3293" cy="1905"/>
            </a:xfrm>
            <a:prstGeom prst="rect">
              <a:avLst/>
            </a:prstGeom>
            <a:grpFill/>
            <a:ln>
              <a:noFill/>
            </a:ln>
            <a:effectLst/>
            <a:extLst/>
          </p:spPr>
          <p:txBody>
            <a:bodyPr wrap="none" anchor="ctr"/>
            <a:lstStyle/>
            <a:p>
              <a:pPr>
                <a:defRPr/>
              </a:pPr>
              <a:endParaRPr lang="nl-BE"/>
            </a:p>
          </p:txBody>
        </p:sp>
        <p:sp>
          <p:nvSpPr>
            <p:cNvPr id="18" name="Text Box 4"/>
            <p:cNvSpPr txBox="1">
              <a:spLocks noChangeArrowheads="1"/>
            </p:cNvSpPr>
            <p:nvPr/>
          </p:nvSpPr>
          <p:spPr bwMode="auto">
            <a:xfrm>
              <a:off x="1342" y="1202"/>
              <a:ext cx="1631" cy="184"/>
            </a:xfrm>
            <a:prstGeom prst="rect">
              <a:avLst/>
            </a:prstGeom>
            <a:grpFill/>
            <a:ln>
              <a:noFill/>
            </a:ln>
            <a:effectLst/>
            <a:extLst/>
          </p:spPr>
          <p:txBody>
            <a:bodyPr wrap="none">
              <a:spAutoFit/>
            </a:bodyPr>
            <a:lstStyle/>
            <a:p>
              <a:pPr algn="ctr">
                <a:defRPr/>
              </a:pPr>
              <a:r>
                <a:rPr lang="en-GB" sz="1600" b="1" dirty="0">
                  <a:solidFill>
                    <a:schemeClr val="bg1"/>
                  </a:solidFill>
                  <a:cs typeface="Arial" charset="0"/>
                </a:rPr>
                <a:t>Governance of Enterprise IT</a:t>
              </a:r>
            </a:p>
          </p:txBody>
        </p:sp>
        <p:sp>
          <p:nvSpPr>
            <p:cNvPr id="19" name="Text Box 6"/>
            <p:cNvSpPr txBox="1">
              <a:spLocks noChangeArrowheads="1"/>
            </p:cNvSpPr>
            <p:nvPr/>
          </p:nvSpPr>
          <p:spPr bwMode="auto">
            <a:xfrm>
              <a:off x="4042" y="2844"/>
              <a:ext cx="496" cy="167"/>
            </a:xfrm>
            <a:prstGeom prst="rect">
              <a:avLst/>
            </a:prstGeom>
            <a:grpFill/>
            <a:ln>
              <a:noFill/>
            </a:ln>
            <a:effectLst/>
            <a:extLst/>
          </p:spPr>
          <p:txBody>
            <a:bodyPr wrap="none">
              <a:spAutoFit/>
            </a:bodyPr>
            <a:lstStyle/>
            <a:p>
              <a:pPr algn="ctr">
                <a:defRPr/>
              </a:pPr>
              <a:r>
                <a:rPr lang="en-GB" sz="1400" b="1" dirty="0">
                  <a:cs typeface="Arial" charset="0"/>
                </a:rPr>
                <a:t>COBIT 5</a:t>
              </a:r>
            </a:p>
          </p:txBody>
        </p:sp>
      </p:grpSp>
      <p:grpSp>
        <p:nvGrpSpPr>
          <p:cNvPr id="20" name="Group 31"/>
          <p:cNvGrpSpPr>
            <a:grpSpLocks/>
          </p:cNvGrpSpPr>
          <p:nvPr/>
        </p:nvGrpSpPr>
        <p:grpSpPr bwMode="auto">
          <a:xfrm>
            <a:off x="2016125" y="2550732"/>
            <a:ext cx="5018088" cy="2895600"/>
            <a:chOff x="1257" y="1119"/>
            <a:chExt cx="3272" cy="1905"/>
          </a:xfrm>
        </p:grpSpPr>
        <p:sp>
          <p:nvSpPr>
            <p:cNvPr id="21" name="Rectangle 3"/>
            <p:cNvSpPr>
              <a:spLocks noChangeArrowheads="1"/>
            </p:cNvSpPr>
            <p:nvPr/>
          </p:nvSpPr>
          <p:spPr bwMode="auto">
            <a:xfrm>
              <a:off x="1257" y="1119"/>
              <a:ext cx="3220" cy="1905"/>
            </a:xfrm>
            <a:prstGeom prst="rect">
              <a:avLst/>
            </a:prstGeom>
            <a:solidFill>
              <a:schemeClr val="folHlink"/>
            </a:solidFill>
            <a:ln w="9525">
              <a:noFill/>
              <a:miter lim="800000"/>
              <a:headEnd/>
              <a:tailEnd/>
            </a:ln>
          </p:spPr>
          <p:txBody>
            <a:bodyPr wrap="none" anchor="ctr"/>
            <a:lstStyle/>
            <a:p>
              <a:endParaRPr lang="nl-BE"/>
            </a:p>
          </p:txBody>
        </p:sp>
        <p:sp>
          <p:nvSpPr>
            <p:cNvPr id="22" name="Text Box 4"/>
            <p:cNvSpPr txBox="1">
              <a:spLocks noChangeArrowheads="1"/>
            </p:cNvSpPr>
            <p:nvPr/>
          </p:nvSpPr>
          <p:spPr bwMode="auto">
            <a:xfrm>
              <a:off x="1397" y="1269"/>
              <a:ext cx="1050" cy="223"/>
            </a:xfrm>
            <a:prstGeom prst="rect">
              <a:avLst/>
            </a:prstGeom>
            <a:noFill/>
            <a:ln w="9525">
              <a:noFill/>
              <a:miter lim="800000"/>
              <a:headEnd/>
              <a:tailEnd/>
            </a:ln>
          </p:spPr>
          <p:txBody>
            <a:bodyPr wrap="none">
              <a:spAutoFit/>
            </a:bodyPr>
            <a:lstStyle/>
            <a:p>
              <a:pPr algn="ctr"/>
              <a:r>
                <a:rPr lang="en-GB" sz="1600" b="1">
                  <a:solidFill>
                    <a:schemeClr val="bg1"/>
                  </a:solidFill>
                  <a:cs typeface="Arial" charset="0"/>
                </a:rPr>
                <a:t>IT Governance</a:t>
              </a:r>
            </a:p>
          </p:txBody>
        </p:sp>
        <p:sp>
          <p:nvSpPr>
            <p:cNvPr id="23" name="Text Box 6"/>
            <p:cNvSpPr txBox="1">
              <a:spLocks noChangeArrowheads="1"/>
            </p:cNvSpPr>
            <p:nvPr/>
          </p:nvSpPr>
          <p:spPr bwMode="auto">
            <a:xfrm>
              <a:off x="3718" y="2806"/>
              <a:ext cx="811" cy="202"/>
            </a:xfrm>
            <a:prstGeom prst="rect">
              <a:avLst/>
            </a:prstGeom>
            <a:noFill/>
            <a:ln w="9525">
              <a:noFill/>
              <a:miter lim="800000"/>
              <a:headEnd/>
              <a:tailEnd/>
            </a:ln>
          </p:spPr>
          <p:txBody>
            <a:bodyPr wrap="none">
              <a:spAutoFit/>
            </a:bodyPr>
            <a:lstStyle/>
            <a:p>
              <a:pPr algn="ctr"/>
              <a:r>
                <a:rPr lang="en-GB" sz="1400" b="1">
                  <a:cs typeface="Arial" charset="0"/>
                </a:rPr>
                <a:t>C</a:t>
              </a:r>
              <a:r>
                <a:rPr lang="en-GB" sz="1200" b="1">
                  <a:cs typeface="Arial" charset="0"/>
                </a:rPr>
                <a:t>OBI</a:t>
              </a:r>
              <a:r>
                <a:rPr lang="en-GB" sz="1400" b="1">
                  <a:cs typeface="Arial" charset="0"/>
                </a:rPr>
                <a:t>T4.0/4.1</a:t>
              </a:r>
            </a:p>
          </p:txBody>
        </p:sp>
      </p:grpSp>
      <p:grpSp>
        <p:nvGrpSpPr>
          <p:cNvPr id="24" name="Group 30"/>
          <p:cNvGrpSpPr>
            <a:grpSpLocks/>
          </p:cNvGrpSpPr>
          <p:nvPr/>
        </p:nvGrpSpPr>
        <p:grpSpPr bwMode="auto">
          <a:xfrm>
            <a:off x="2016125" y="3214307"/>
            <a:ext cx="3816350" cy="2232025"/>
            <a:chOff x="1257" y="1618"/>
            <a:chExt cx="2404" cy="1406"/>
          </a:xfrm>
        </p:grpSpPr>
        <p:sp>
          <p:nvSpPr>
            <p:cNvPr id="25" name="Rectangle 8"/>
            <p:cNvSpPr>
              <a:spLocks noChangeArrowheads="1"/>
            </p:cNvSpPr>
            <p:nvPr/>
          </p:nvSpPr>
          <p:spPr bwMode="auto">
            <a:xfrm>
              <a:off x="1257" y="1618"/>
              <a:ext cx="2404" cy="1406"/>
            </a:xfrm>
            <a:prstGeom prst="rect">
              <a:avLst/>
            </a:prstGeom>
            <a:solidFill>
              <a:srgbClr val="5994D5"/>
            </a:solidFill>
            <a:ln w="9525">
              <a:noFill/>
              <a:miter lim="800000"/>
              <a:headEnd/>
              <a:tailEnd/>
            </a:ln>
          </p:spPr>
          <p:txBody>
            <a:bodyPr wrap="none" anchor="ctr"/>
            <a:lstStyle/>
            <a:p>
              <a:endParaRPr lang="nl-BE"/>
            </a:p>
          </p:txBody>
        </p:sp>
        <p:sp>
          <p:nvSpPr>
            <p:cNvPr id="26" name="Text Box 9"/>
            <p:cNvSpPr txBox="1">
              <a:spLocks noChangeArrowheads="1"/>
            </p:cNvSpPr>
            <p:nvPr/>
          </p:nvSpPr>
          <p:spPr bwMode="auto">
            <a:xfrm>
              <a:off x="1392" y="1728"/>
              <a:ext cx="898" cy="212"/>
            </a:xfrm>
            <a:prstGeom prst="rect">
              <a:avLst/>
            </a:prstGeom>
            <a:noFill/>
            <a:ln w="9525">
              <a:noFill/>
              <a:miter lim="800000"/>
              <a:headEnd/>
              <a:tailEnd/>
            </a:ln>
          </p:spPr>
          <p:txBody>
            <a:bodyPr wrap="none">
              <a:spAutoFit/>
            </a:bodyPr>
            <a:lstStyle/>
            <a:p>
              <a:pPr algn="ctr"/>
              <a:r>
                <a:rPr lang="en-GB" sz="1600" b="1">
                  <a:solidFill>
                    <a:schemeClr val="bg1"/>
                  </a:solidFill>
                  <a:cs typeface="Arial" charset="0"/>
                </a:rPr>
                <a:t>Management</a:t>
              </a:r>
            </a:p>
          </p:txBody>
        </p:sp>
        <p:sp>
          <p:nvSpPr>
            <p:cNvPr id="27" name="Text Box 11"/>
            <p:cNvSpPr txBox="1">
              <a:spLocks noChangeArrowheads="1"/>
            </p:cNvSpPr>
            <p:nvPr/>
          </p:nvSpPr>
          <p:spPr bwMode="auto">
            <a:xfrm>
              <a:off x="3041" y="2801"/>
              <a:ext cx="498" cy="192"/>
            </a:xfrm>
            <a:prstGeom prst="rect">
              <a:avLst/>
            </a:prstGeom>
            <a:noFill/>
            <a:ln w="9525">
              <a:noFill/>
              <a:miter lim="800000"/>
              <a:headEnd/>
              <a:tailEnd/>
            </a:ln>
          </p:spPr>
          <p:txBody>
            <a:bodyPr wrap="none">
              <a:spAutoFit/>
            </a:bodyPr>
            <a:lstStyle/>
            <a:p>
              <a:pPr algn="ctr"/>
              <a:r>
                <a:rPr lang="en-GB" sz="1400" b="1">
                  <a:cs typeface="Arial" charset="0"/>
                </a:rPr>
                <a:t>C</a:t>
              </a:r>
              <a:r>
                <a:rPr lang="en-GB" sz="1200" b="1">
                  <a:cs typeface="Arial" charset="0"/>
                </a:rPr>
                <a:t>OBI</a:t>
              </a:r>
              <a:r>
                <a:rPr lang="en-GB" sz="1400" b="1">
                  <a:cs typeface="Arial" charset="0"/>
                </a:rPr>
                <a:t>T3</a:t>
              </a:r>
            </a:p>
          </p:txBody>
        </p:sp>
      </p:grpSp>
      <p:grpSp>
        <p:nvGrpSpPr>
          <p:cNvPr id="28" name="Group 29"/>
          <p:cNvGrpSpPr>
            <a:grpSpLocks/>
          </p:cNvGrpSpPr>
          <p:nvPr/>
        </p:nvGrpSpPr>
        <p:grpSpPr bwMode="auto">
          <a:xfrm>
            <a:off x="2016125" y="3862007"/>
            <a:ext cx="2592388" cy="1584325"/>
            <a:chOff x="1257" y="2026"/>
            <a:chExt cx="1633" cy="998"/>
          </a:xfrm>
        </p:grpSpPr>
        <p:sp>
          <p:nvSpPr>
            <p:cNvPr id="29" name="Rectangle 13"/>
            <p:cNvSpPr>
              <a:spLocks noChangeArrowheads="1"/>
            </p:cNvSpPr>
            <p:nvPr/>
          </p:nvSpPr>
          <p:spPr bwMode="auto">
            <a:xfrm>
              <a:off x="1257" y="2026"/>
              <a:ext cx="1633" cy="998"/>
            </a:xfrm>
            <a:prstGeom prst="rect">
              <a:avLst/>
            </a:prstGeom>
            <a:solidFill>
              <a:srgbClr val="FFCC00"/>
            </a:solidFill>
            <a:ln w="9525">
              <a:noFill/>
              <a:miter lim="800000"/>
              <a:headEnd/>
              <a:tailEnd/>
            </a:ln>
          </p:spPr>
          <p:txBody>
            <a:bodyPr wrap="none" anchor="ctr"/>
            <a:lstStyle/>
            <a:p>
              <a:endParaRPr lang="nl-BE"/>
            </a:p>
          </p:txBody>
        </p:sp>
        <p:sp>
          <p:nvSpPr>
            <p:cNvPr id="30" name="Text Box 14"/>
            <p:cNvSpPr txBox="1">
              <a:spLocks noChangeArrowheads="1"/>
            </p:cNvSpPr>
            <p:nvPr/>
          </p:nvSpPr>
          <p:spPr bwMode="auto">
            <a:xfrm>
              <a:off x="1424" y="2099"/>
              <a:ext cx="571" cy="212"/>
            </a:xfrm>
            <a:prstGeom prst="rect">
              <a:avLst/>
            </a:prstGeom>
            <a:noFill/>
            <a:ln w="9525">
              <a:noFill/>
              <a:miter lim="800000"/>
              <a:headEnd/>
              <a:tailEnd/>
            </a:ln>
          </p:spPr>
          <p:txBody>
            <a:bodyPr wrap="none">
              <a:spAutoFit/>
            </a:bodyPr>
            <a:lstStyle/>
            <a:p>
              <a:pPr algn="ctr"/>
              <a:r>
                <a:rPr lang="en-GB" sz="1600" b="1">
                  <a:solidFill>
                    <a:schemeClr val="bg1"/>
                  </a:solidFill>
                  <a:cs typeface="Arial" charset="0"/>
                </a:rPr>
                <a:t>Control</a:t>
              </a:r>
            </a:p>
          </p:txBody>
        </p:sp>
        <p:sp>
          <p:nvSpPr>
            <p:cNvPr id="31" name="Text Box 16"/>
            <p:cNvSpPr txBox="1">
              <a:spLocks noChangeArrowheads="1"/>
            </p:cNvSpPr>
            <p:nvPr/>
          </p:nvSpPr>
          <p:spPr bwMode="auto">
            <a:xfrm>
              <a:off x="2270" y="2801"/>
              <a:ext cx="498" cy="192"/>
            </a:xfrm>
            <a:prstGeom prst="rect">
              <a:avLst/>
            </a:prstGeom>
            <a:noFill/>
            <a:ln w="9525">
              <a:noFill/>
              <a:miter lim="800000"/>
              <a:headEnd/>
              <a:tailEnd/>
            </a:ln>
          </p:spPr>
          <p:txBody>
            <a:bodyPr wrap="none">
              <a:spAutoFit/>
            </a:bodyPr>
            <a:lstStyle/>
            <a:p>
              <a:pPr algn="ctr"/>
              <a:r>
                <a:rPr lang="en-GB" sz="1400" b="1">
                  <a:cs typeface="Arial" charset="0"/>
                </a:rPr>
                <a:t>C</a:t>
              </a:r>
              <a:r>
                <a:rPr lang="en-GB" sz="1200" b="1">
                  <a:cs typeface="Arial" charset="0"/>
                </a:rPr>
                <a:t>OBI</a:t>
              </a:r>
              <a:r>
                <a:rPr lang="en-GB" sz="1400" b="1">
                  <a:cs typeface="Arial" charset="0"/>
                </a:rPr>
                <a:t>T2</a:t>
              </a:r>
            </a:p>
          </p:txBody>
        </p:sp>
      </p:grpSp>
      <p:sp>
        <p:nvSpPr>
          <p:cNvPr id="32" name="Rectangle 17"/>
          <p:cNvSpPr>
            <a:spLocks noChangeArrowheads="1"/>
          </p:cNvSpPr>
          <p:nvPr/>
        </p:nvSpPr>
        <p:spPr bwMode="auto">
          <a:xfrm>
            <a:off x="2163097" y="5942912"/>
            <a:ext cx="5727700" cy="338138"/>
          </a:xfrm>
          <a:prstGeom prst="rect">
            <a:avLst/>
          </a:prstGeom>
          <a:noFill/>
          <a:ln w="9525">
            <a:noFill/>
            <a:miter lim="800000"/>
            <a:headEnd/>
            <a:tailEnd/>
          </a:ln>
        </p:spPr>
        <p:txBody>
          <a:bodyPr wrap="none">
            <a:spAutoFit/>
          </a:bodyPr>
          <a:lstStyle/>
          <a:p>
            <a:pPr eaLnBrk="0" hangingPunct="0"/>
            <a:r>
              <a:rPr lang="en-US" sz="1600" dirty="0">
                <a:cs typeface="Arial" charset="0"/>
              </a:rPr>
              <a:t>An business framework from ISACA, at </a:t>
            </a:r>
            <a:r>
              <a:rPr lang="en-US" sz="1600" u="sng" dirty="0">
                <a:solidFill>
                  <a:srgbClr val="000099"/>
                </a:solidFill>
                <a:cs typeface="Arial" charset="0"/>
              </a:rPr>
              <a:t>www.isaca.org/cobit</a:t>
            </a:r>
          </a:p>
        </p:txBody>
      </p:sp>
      <p:grpSp>
        <p:nvGrpSpPr>
          <p:cNvPr id="33" name="Group 28"/>
          <p:cNvGrpSpPr>
            <a:grpSpLocks/>
          </p:cNvGrpSpPr>
          <p:nvPr/>
        </p:nvGrpSpPr>
        <p:grpSpPr bwMode="auto">
          <a:xfrm>
            <a:off x="2016125" y="4438269"/>
            <a:ext cx="1366838" cy="1008063"/>
            <a:chOff x="1257" y="2389"/>
            <a:chExt cx="861" cy="635"/>
          </a:xfrm>
        </p:grpSpPr>
        <p:sp>
          <p:nvSpPr>
            <p:cNvPr id="34" name="Rectangle 20"/>
            <p:cNvSpPr>
              <a:spLocks noChangeArrowheads="1"/>
            </p:cNvSpPr>
            <p:nvPr/>
          </p:nvSpPr>
          <p:spPr bwMode="auto">
            <a:xfrm>
              <a:off x="1257" y="2389"/>
              <a:ext cx="861" cy="635"/>
            </a:xfrm>
            <a:prstGeom prst="rect">
              <a:avLst/>
            </a:prstGeom>
            <a:solidFill>
              <a:srgbClr val="FF9900"/>
            </a:solidFill>
            <a:ln w="9525">
              <a:noFill/>
              <a:miter lim="800000"/>
              <a:headEnd/>
              <a:tailEnd/>
            </a:ln>
          </p:spPr>
          <p:txBody>
            <a:bodyPr wrap="none" anchor="ctr"/>
            <a:lstStyle/>
            <a:p>
              <a:pPr algn="ctr"/>
              <a:endParaRPr lang="en-GB">
                <a:cs typeface="Arial" charset="0"/>
              </a:endParaRPr>
            </a:p>
          </p:txBody>
        </p:sp>
        <p:sp>
          <p:nvSpPr>
            <p:cNvPr id="35" name="Text Box 21"/>
            <p:cNvSpPr txBox="1">
              <a:spLocks noChangeArrowheads="1"/>
            </p:cNvSpPr>
            <p:nvPr/>
          </p:nvSpPr>
          <p:spPr bwMode="auto">
            <a:xfrm>
              <a:off x="1420" y="2453"/>
              <a:ext cx="443" cy="212"/>
            </a:xfrm>
            <a:prstGeom prst="rect">
              <a:avLst/>
            </a:prstGeom>
            <a:noFill/>
            <a:ln w="9525">
              <a:noFill/>
              <a:miter lim="800000"/>
              <a:headEnd/>
              <a:tailEnd/>
            </a:ln>
          </p:spPr>
          <p:txBody>
            <a:bodyPr wrap="none">
              <a:spAutoFit/>
            </a:bodyPr>
            <a:lstStyle/>
            <a:p>
              <a:pPr algn="ctr"/>
              <a:r>
                <a:rPr lang="en-GB" sz="1600" b="1">
                  <a:solidFill>
                    <a:schemeClr val="bg1"/>
                  </a:solidFill>
                  <a:cs typeface="Arial" charset="0"/>
                </a:rPr>
                <a:t>Audit</a:t>
              </a:r>
            </a:p>
          </p:txBody>
        </p:sp>
        <p:sp>
          <p:nvSpPr>
            <p:cNvPr id="36" name="Text Box 25"/>
            <p:cNvSpPr txBox="1">
              <a:spLocks noChangeArrowheads="1"/>
            </p:cNvSpPr>
            <p:nvPr/>
          </p:nvSpPr>
          <p:spPr bwMode="auto">
            <a:xfrm>
              <a:off x="1424" y="2801"/>
              <a:ext cx="498" cy="192"/>
            </a:xfrm>
            <a:prstGeom prst="rect">
              <a:avLst/>
            </a:prstGeom>
            <a:noFill/>
            <a:ln w="9525">
              <a:noFill/>
              <a:miter lim="800000"/>
              <a:headEnd/>
              <a:tailEnd/>
            </a:ln>
          </p:spPr>
          <p:txBody>
            <a:bodyPr wrap="none">
              <a:spAutoFit/>
            </a:bodyPr>
            <a:lstStyle/>
            <a:p>
              <a:pPr algn="ctr"/>
              <a:r>
                <a:rPr lang="en-GB" sz="1400" b="1">
                  <a:cs typeface="Arial" charset="0"/>
                </a:rPr>
                <a:t>C</a:t>
              </a:r>
              <a:r>
                <a:rPr lang="en-GB" sz="1200" b="1">
                  <a:cs typeface="Arial" charset="0"/>
                </a:rPr>
                <a:t>OBI</a:t>
              </a:r>
              <a:r>
                <a:rPr lang="en-GB" sz="1400" b="1">
                  <a:cs typeface="Arial" charset="0"/>
                </a:rPr>
                <a:t>T1</a:t>
              </a:r>
            </a:p>
          </p:txBody>
        </p:sp>
      </p:grpSp>
      <p:grpSp>
        <p:nvGrpSpPr>
          <p:cNvPr id="38" name="Group 32"/>
          <p:cNvGrpSpPr>
            <a:grpSpLocks/>
          </p:cNvGrpSpPr>
          <p:nvPr/>
        </p:nvGrpSpPr>
        <p:grpSpPr bwMode="auto">
          <a:xfrm>
            <a:off x="1474838" y="1976056"/>
            <a:ext cx="6415088" cy="3965575"/>
            <a:chOff x="851" y="838"/>
            <a:chExt cx="4041" cy="2498"/>
          </a:xfrm>
        </p:grpSpPr>
        <p:sp>
          <p:nvSpPr>
            <p:cNvPr id="39" name="Text Box 5"/>
            <p:cNvSpPr txBox="1">
              <a:spLocks noChangeArrowheads="1"/>
            </p:cNvSpPr>
            <p:nvPr/>
          </p:nvSpPr>
          <p:spPr bwMode="auto">
            <a:xfrm>
              <a:off x="3635" y="3103"/>
              <a:ext cx="561" cy="233"/>
            </a:xfrm>
            <a:prstGeom prst="rect">
              <a:avLst/>
            </a:prstGeom>
            <a:noFill/>
            <a:ln w="9525">
              <a:noFill/>
              <a:miter lim="800000"/>
              <a:headEnd/>
              <a:tailEnd/>
            </a:ln>
          </p:spPr>
          <p:txBody>
            <a:bodyPr wrap="none">
              <a:spAutoFit/>
            </a:bodyPr>
            <a:lstStyle/>
            <a:p>
              <a:pPr algn="ctr"/>
              <a:r>
                <a:rPr lang="en-GB" dirty="0">
                  <a:cs typeface="Arial" charset="0"/>
                </a:rPr>
                <a:t>2005/7</a:t>
              </a:r>
            </a:p>
          </p:txBody>
        </p:sp>
        <p:sp>
          <p:nvSpPr>
            <p:cNvPr id="40" name="Text Box 10"/>
            <p:cNvSpPr txBox="1">
              <a:spLocks noChangeArrowheads="1"/>
            </p:cNvSpPr>
            <p:nvPr/>
          </p:nvSpPr>
          <p:spPr bwMode="auto">
            <a:xfrm>
              <a:off x="2867" y="3103"/>
              <a:ext cx="436" cy="231"/>
            </a:xfrm>
            <a:prstGeom prst="rect">
              <a:avLst/>
            </a:prstGeom>
            <a:noFill/>
            <a:ln w="9525">
              <a:noFill/>
              <a:miter lim="800000"/>
              <a:headEnd/>
              <a:tailEnd/>
            </a:ln>
          </p:spPr>
          <p:txBody>
            <a:bodyPr wrap="none">
              <a:spAutoFit/>
            </a:bodyPr>
            <a:lstStyle/>
            <a:p>
              <a:pPr algn="ctr"/>
              <a:r>
                <a:rPr lang="en-GB">
                  <a:cs typeface="Arial" charset="0"/>
                </a:rPr>
                <a:t>2000</a:t>
              </a:r>
            </a:p>
          </p:txBody>
        </p:sp>
        <p:sp>
          <p:nvSpPr>
            <p:cNvPr id="41" name="Text Box 15"/>
            <p:cNvSpPr txBox="1">
              <a:spLocks noChangeArrowheads="1"/>
            </p:cNvSpPr>
            <p:nvPr/>
          </p:nvSpPr>
          <p:spPr bwMode="auto">
            <a:xfrm>
              <a:off x="2051" y="3103"/>
              <a:ext cx="436" cy="231"/>
            </a:xfrm>
            <a:prstGeom prst="rect">
              <a:avLst/>
            </a:prstGeom>
            <a:noFill/>
            <a:ln w="9525">
              <a:noFill/>
              <a:miter lim="800000"/>
              <a:headEnd/>
              <a:tailEnd/>
            </a:ln>
          </p:spPr>
          <p:txBody>
            <a:bodyPr wrap="none">
              <a:spAutoFit/>
            </a:bodyPr>
            <a:lstStyle/>
            <a:p>
              <a:pPr algn="ctr"/>
              <a:r>
                <a:rPr lang="en-GB">
                  <a:cs typeface="Arial" charset="0"/>
                </a:rPr>
                <a:t>1998</a:t>
              </a:r>
            </a:p>
          </p:txBody>
        </p:sp>
        <p:sp>
          <p:nvSpPr>
            <p:cNvPr id="42" name="Text Box 19"/>
            <p:cNvSpPr txBox="1">
              <a:spLocks noChangeArrowheads="1"/>
            </p:cNvSpPr>
            <p:nvPr/>
          </p:nvSpPr>
          <p:spPr bwMode="auto">
            <a:xfrm flipV="1">
              <a:off x="851" y="1231"/>
              <a:ext cx="310" cy="1467"/>
            </a:xfrm>
            <a:prstGeom prst="rect">
              <a:avLst/>
            </a:prstGeom>
            <a:noFill/>
            <a:ln w="9525">
              <a:noFill/>
              <a:miter lim="800000"/>
              <a:headEnd/>
              <a:tailEnd/>
            </a:ln>
          </p:spPr>
          <p:txBody>
            <a:bodyPr vert="eaVert" wrap="none">
              <a:spAutoFit/>
            </a:bodyPr>
            <a:lstStyle/>
            <a:p>
              <a:pPr eaLnBrk="0" hangingPunct="0"/>
              <a:r>
                <a:rPr lang="en-US" sz="2000" dirty="0">
                  <a:cs typeface="Arial" charset="0"/>
                </a:rPr>
                <a:t> </a:t>
              </a:r>
              <a:r>
                <a:rPr lang="fr-BE" sz="2000" dirty="0">
                  <a:cs typeface="Arial" charset="0"/>
                </a:rPr>
                <a:t>Evolution of scope</a:t>
              </a:r>
              <a:r>
                <a:rPr lang="en-US" sz="2000" dirty="0">
                  <a:cs typeface="Arial" charset="0"/>
                </a:rPr>
                <a:t> </a:t>
              </a:r>
            </a:p>
          </p:txBody>
        </p:sp>
        <p:sp>
          <p:nvSpPr>
            <p:cNvPr id="43" name="Line 22"/>
            <p:cNvSpPr>
              <a:spLocks noChangeShapeType="1"/>
            </p:cNvSpPr>
            <p:nvPr/>
          </p:nvSpPr>
          <p:spPr bwMode="auto">
            <a:xfrm flipV="1">
              <a:off x="1183" y="838"/>
              <a:ext cx="0" cy="2177"/>
            </a:xfrm>
            <a:prstGeom prst="line">
              <a:avLst/>
            </a:prstGeom>
            <a:noFill/>
            <a:ln w="9525">
              <a:solidFill>
                <a:schemeClr val="tx1"/>
              </a:solidFill>
              <a:miter lim="800000"/>
              <a:headEnd/>
              <a:tailEnd type="triangle" w="med" len="med"/>
            </a:ln>
          </p:spPr>
          <p:txBody>
            <a:bodyPr wrap="none"/>
            <a:lstStyle/>
            <a:p>
              <a:endParaRPr lang="en-US"/>
            </a:p>
          </p:txBody>
        </p:sp>
        <p:sp>
          <p:nvSpPr>
            <p:cNvPr id="44" name="Line 23"/>
            <p:cNvSpPr>
              <a:spLocks noChangeShapeType="1"/>
            </p:cNvSpPr>
            <p:nvPr/>
          </p:nvSpPr>
          <p:spPr bwMode="auto">
            <a:xfrm>
              <a:off x="1173" y="3024"/>
              <a:ext cx="3719" cy="0"/>
            </a:xfrm>
            <a:prstGeom prst="line">
              <a:avLst/>
            </a:prstGeom>
            <a:noFill/>
            <a:ln w="9525">
              <a:solidFill>
                <a:schemeClr val="tx1"/>
              </a:solidFill>
              <a:miter lim="800000"/>
              <a:headEnd/>
              <a:tailEnd type="triangle" w="med" len="med"/>
            </a:ln>
          </p:spPr>
          <p:txBody>
            <a:bodyPr wrap="none"/>
            <a:lstStyle/>
            <a:p>
              <a:endParaRPr lang="en-US"/>
            </a:p>
          </p:txBody>
        </p:sp>
        <p:sp>
          <p:nvSpPr>
            <p:cNvPr id="45" name="Text Box 24"/>
            <p:cNvSpPr txBox="1">
              <a:spLocks noChangeArrowheads="1"/>
            </p:cNvSpPr>
            <p:nvPr/>
          </p:nvSpPr>
          <p:spPr bwMode="auto">
            <a:xfrm>
              <a:off x="1235" y="3103"/>
              <a:ext cx="436" cy="231"/>
            </a:xfrm>
            <a:prstGeom prst="rect">
              <a:avLst/>
            </a:prstGeom>
            <a:noFill/>
            <a:ln w="9525">
              <a:noFill/>
              <a:miter lim="800000"/>
              <a:headEnd/>
              <a:tailEnd/>
            </a:ln>
          </p:spPr>
          <p:txBody>
            <a:bodyPr wrap="none">
              <a:spAutoFit/>
            </a:bodyPr>
            <a:lstStyle/>
            <a:p>
              <a:pPr algn="ctr"/>
              <a:r>
                <a:rPr lang="en-GB">
                  <a:cs typeface="Arial" charset="0"/>
                </a:rPr>
                <a:t>1996</a:t>
              </a:r>
            </a:p>
          </p:txBody>
        </p:sp>
      </p:grpSp>
      <p:sp>
        <p:nvSpPr>
          <p:cNvPr id="46" name="Text Box 5"/>
          <p:cNvSpPr txBox="1">
            <a:spLocks noChangeArrowheads="1"/>
          </p:cNvSpPr>
          <p:nvPr/>
        </p:nvSpPr>
        <p:spPr bwMode="auto">
          <a:xfrm>
            <a:off x="6934200" y="5571744"/>
            <a:ext cx="696913" cy="369888"/>
          </a:xfrm>
          <a:prstGeom prst="rect">
            <a:avLst/>
          </a:prstGeom>
          <a:noFill/>
          <a:ln w="9525">
            <a:noFill/>
            <a:miter lim="800000"/>
            <a:headEnd/>
            <a:tailEnd/>
          </a:ln>
        </p:spPr>
        <p:txBody>
          <a:bodyPr wrap="none">
            <a:spAutoFit/>
          </a:bodyPr>
          <a:lstStyle/>
          <a:p>
            <a:pPr algn="ctr"/>
            <a:r>
              <a:rPr lang="en-GB">
                <a:cs typeface="Arial" charset="0"/>
              </a:rPr>
              <a:t>2012</a:t>
            </a:r>
          </a:p>
        </p:txBody>
      </p:sp>
      <p:sp>
        <p:nvSpPr>
          <p:cNvPr id="47" name="Oval 46"/>
          <p:cNvSpPr/>
          <p:nvPr/>
        </p:nvSpPr>
        <p:spPr>
          <a:xfrm>
            <a:off x="5867400" y="3057144"/>
            <a:ext cx="1066800" cy="685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Box 34"/>
          <p:cNvSpPr txBox="1">
            <a:spLocks noChangeArrowheads="1"/>
          </p:cNvSpPr>
          <p:nvPr/>
        </p:nvSpPr>
        <p:spPr bwMode="auto">
          <a:xfrm>
            <a:off x="5867400" y="3209544"/>
            <a:ext cx="1066800" cy="492125"/>
          </a:xfrm>
          <a:prstGeom prst="rect">
            <a:avLst/>
          </a:prstGeom>
          <a:noFill/>
          <a:ln w="9525">
            <a:noFill/>
            <a:miter lim="800000"/>
            <a:headEnd/>
            <a:tailEnd/>
          </a:ln>
        </p:spPr>
        <p:txBody>
          <a:bodyPr>
            <a:spAutoFit/>
          </a:bodyPr>
          <a:lstStyle/>
          <a:p>
            <a:r>
              <a:rPr lang="en-US" sz="1600"/>
              <a:t>Val IT 2.0</a:t>
            </a:r>
          </a:p>
          <a:p>
            <a:pPr algn="ctr"/>
            <a:r>
              <a:rPr lang="en-US" sz="1000"/>
              <a:t>(2008)</a:t>
            </a:r>
          </a:p>
        </p:txBody>
      </p:sp>
      <p:sp>
        <p:nvSpPr>
          <p:cNvPr id="49" name="Oval 48"/>
          <p:cNvSpPr/>
          <p:nvPr/>
        </p:nvSpPr>
        <p:spPr>
          <a:xfrm>
            <a:off x="5943600" y="4047744"/>
            <a:ext cx="914400" cy="685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37"/>
          <p:cNvSpPr txBox="1">
            <a:spLocks noChangeArrowheads="1"/>
          </p:cNvSpPr>
          <p:nvPr/>
        </p:nvSpPr>
        <p:spPr bwMode="auto">
          <a:xfrm>
            <a:off x="5943600" y="4200144"/>
            <a:ext cx="914400" cy="492125"/>
          </a:xfrm>
          <a:prstGeom prst="rect">
            <a:avLst/>
          </a:prstGeom>
          <a:noFill/>
          <a:ln w="9525">
            <a:noFill/>
            <a:miter lim="800000"/>
            <a:headEnd/>
            <a:tailEnd/>
          </a:ln>
        </p:spPr>
        <p:txBody>
          <a:bodyPr>
            <a:spAutoFit/>
          </a:bodyPr>
          <a:lstStyle/>
          <a:p>
            <a:pPr algn="ctr"/>
            <a:r>
              <a:rPr lang="en-US" sz="1600"/>
              <a:t>Risk IT</a:t>
            </a:r>
          </a:p>
          <a:p>
            <a:pPr algn="ctr"/>
            <a:r>
              <a:rPr lang="en-US" sz="1000"/>
              <a:t>(2009)</a:t>
            </a:r>
          </a:p>
        </p:txBody>
      </p:sp>
      <p:sp>
        <p:nvSpPr>
          <p:cNvPr id="51" name="Oval 50"/>
          <p:cNvSpPr/>
          <p:nvPr/>
        </p:nvSpPr>
        <p:spPr>
          <a:xfrm>
            <a:off x="6858000" y="5038344"/>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lide(fromBottom)">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892628"/>
            <a:ext cx="8229600" cy="740229"/>
          </a:xfrm>
        </p:spPr>
        <p:txBody>
          <a:bodyPr/>
          <a:lstStyle/>
          <a:p>
            <a:r>
              <a:rPr lang="en-029" b="1" dirty="0" smtClean="0">
                <a:solidFill>
                  <a:srgbClr val="7030A0"/>
                </a:solidFill>
                <a:latin typeface="Book Antiqua" pitchFamily="18" charset="0"/>
              </a:rPr>
              <a:t>COBIT 5</a:t>
            </a:r>
            <a:endParaRPr lang="en-029" b="1" dirty="0">
              <a:solidFill>
                <a:srgbClr val="7030A0"/>
              </a:solidFill>
              <a:latin typeface="Book Antiqua" pitchFamily="18" charset="0"/>
            </a:endParaRPr>
          </a:p>
        </p:txBody>
      </p:sp>
      <p:sp>
        <p:nvSpPr>
          <p:cNvPr id="3" name="Content Placeholder 2"/>
          <p:cNvSpPr>
            <a:spLocks noGrp="1"/>
          </p:cNvSpPr>
          <p:nvPr>
            <p:ph idx="1"/>
          </p:nvPr>
        </p:nvSpPr>
        <p:spPr>
          <a:xfrm>
            <a:off x="381000" y="1578430"/>
            <a:ext cx="8201025" cy="3223758"/>
          </a:xfrm>
        </p:spPr>
        <p:txBody>
          <a:bodyPr/>
          <a:lstStyle/>
          <a:p>
            <a:pPr algn="just" eaLnBrk="1" hangingPunct="1">
              <a:lnSpc>
                <a:spcPct val="90000"/>
              </a:lnSpc>
              <a:spcAft>
                <a:spcPct val="10000"/>
              </a:spcAft>
            </a:pPr>
            <a:r>
              <a:rPr lang="en-GB" altLang="en-US" sz="2000" dirty="0">
                <a:latin typeface="Book Antiqua" panose="02040602050305030304" pitchFamily="18" charset="0"/>
                <a:cs typeface="Times New Roman" pitchFamily="18" charset="0"/>
              </a:rPr>
              <a:t>Enterprises exist to create value for their stakeholders. Consequently, any enterprise— commercial or not—will have value creation as a governance objective</a:t>
            </a:r>
            <a:r>
              <a:rPr lang="en-GB" altLang="en-US" sz="2000" dirty="0" smtClean="0">
                <a:latin typeface="Book Antiqua" panose="02040602050305030304" pitchFamily="18" charset="0"/>
                <a:cs typeface="Times New Roman" pitchFamily="18" charset="0"/>
              </a:rPr>
              <a:t>.</a:t>
            </a:r>
          </a:p>
          <a:p>
            <a:pPr algn="just" eaLnBrk="1" hangingPunct="1">
              <a:lnSpc>
                <a:spcPct val="90000"/>
              </a:lnSpc>
              <a:spcAft>
                <a:spcPct val="10000"/>
              </a:spcAft>
            </a:pPr>
            <a:endParaRPr lang="en-GB" altLang="en-US" sz="2000" dirty="0">
              <a:latin typeface="Book Antiqua" panose="02040602050305030304" pitchFamily="18" charset="0"/>
              <a:cs typeface="Times New Roman" pitchFamily="18" charset="0"/>
            </a:endParaRPr>
          </a:p>
          <a:p>
            <a:pPr algn="just" eaLnBrk="1" hangingPunct="1">
              <a:lnSpc>
                <a:spcPct val="90000"/>
              </a:lnSpc>
              <a:spcAft>
                <a:spcPct val="10000"/>
              </a:spcAft>
            </a:pPr>
            <a:r>
              <a:rPr lang="en-GB" altLang="en-US" sz="2000" dirty="0">
                <a:latin typeface="Book Antiqua" panose="02040602050305030304" pitchFamily="18" charset="0"/>
                <a:cs typeface="Times New Roman" pitchFamily="18" charset="0"/>
              </a:rPr>
              <a:t>Value creation means:  Realising benefits at an optimal resource cost while optimising risk</a:t>
            </a:r>
            <a:r>
              <a:rPr lang="en-GB" altLang="en-US" sz="2000" dirty="0">
                <a:latin typeface="Times New Roman" pitchFamily="18" charset="0"/>
                <a:cs typeface="Times New Roman" pitchFamily="18" charset="0"/>
              </a:rPr>
              <a:t>.</a:t>
            </a:r>
          </a:p>
          <a:p>
            <a:pPr marL="0" indent="0">
              <a:buNone/>
            </a:pPr>
            <a:endParaRPr lang="en-029" dirty="0"/>
          </a:p>
        </p:txBody>
      </p:sp>
      <p:pic>
        <p:nvPicPr>
          <p:cNvPr id="4"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3712" y="3428492"/>
            <a:ext cx="3905250" cy="2278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286000" y="6404206"/>
            <a:ext cx="4572000" cy="369332"/>
          </a:xfrm>
          <a:prstGeom prst="rect">
            <a:avLst/>
          </a:prstGeom>
        </p:spPr>
        <p:txBody>
          <a:bodyPr>
            <a:spAutoFit/>
          </a:bodyPr>
          <a:lstStyle/>
          <a:p>
            <a:pPr algn="ctr" eaLnBrk="1" hangingPunct="1">
              <a:lnSpc>
                <a:spcPct val="100000"/>
              </a:lnSpc>
              <a:spcBef>
                <a:spcPct val="0"/>
              </a:spcBef>
            </a:pPr>
            <a:r>
              <a:rPr lang="en-US" altLang="en-US" sz="1200" dirty="0">
                <a:solidFill>
                  <a:prstClr val="black"/>
                </a:solidFill>
              </a:rPr>
              <a:t>Source:  COBIT</a:t>
            </a:r>
            <a:r>
              <a:rPr lang="en-US" altLang="en-US" sz="1200" baseline="30000" dirty="0">
                <a:solidFill>
                  <a:prstClr val="black"/>
                </a:solidFill>
              </a:rPr>
              <a:t>®</a:t>
            </a:r>
            <a:r>
              <a:rPr lang="en-US" altLang="en-US" sz="1200" dirty="0">
                <a:solidFill>
                  <a:prstClr val="black"/>
                </a:solidFill>
              </a:rPr>
              <a:t> 5, figure 3. © 2012 ISACA</a:t>
            </a:r>
            <a:r>
              <a:rPr lang="en-US" altLang="en-US" sz="1200" baseline="30000" dirty="0">
                <a:solidFill>
                  <a:prstClr val="black"/>
                </a:solidFill>
              </a:rPr>
              <a:t>®</a:t>
            </a:r>
            <a:r>
              <a:rPr lang="en-US" altLang="en-US" sz="1200" dirty="0">
                <a:solidFill>
                  <a:prstClr val="black"/>
                </a:solidFill>
              </a:rPr>
              <a:t>  All rights reserved</a:t>
            </a:r>
            <a:r>
              <a:rPr lang="en-US" altLang="en-US" dirty="0">
                <a:solidFill>
                  <a:prstClr val="black"/>
                </a:solidFill>
              </a:rPr>
              <a:t>.</a:t>
            </a:r>
          </a:p>
        </p:txBody>
      </p:sp>
    </p:spTree>
    <p:extLst>
      <p:ext uri="{BB962C8B-B14F-4D97-AF65-F5344CB8AC3E}">
        <p14:creationId xmlns:p14="http://schemas.microsoft.com/office/powerpoint/2010/main" xmlns="" val="35586200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291" name="Rectangle 2"/>
          <p:cNvSpPr>
            <a:spLocks noGrp="1" noChangeArrowheads="1"/>
          </p:cNvSpPr>
          <p:nvPr>
            <p:ph type="title"/>
          </p:nvPr>
        </p:nvSpPr>
        <p:spPr>
          <a:xfrm>
            <a:off x="128016" y="629630"/>
            <a:ext cx="8686800" cy="1066800"/>
          </a:xfrm>
        </p:spPr>
        <p:txBody>
          <a:bodyPr/>
          <a:lstStyle/>
          <a:p>
            <a:pPr eaLnBrk="1" hangingPunct="1"/>
            <a:r>
              <a:rPr lang="en-US" altLang="en-US" sz="3000" b="1" dirty="0" smtClean="0">
                <a:solidFill>
                  <a:srgbClr val="7030A0"/>
                </a:solidFill>
                <a:latin typeface="Book Antiqua" panose="02040602050305030304" pitchFamily="18" charset="0"/>
              </a:rPr>
              <a:t>Stakeholder Value and Business Objectives </a:t>
            </a:r>
            <a:endParaRPr lang="en-US" altLang="en-US" sz="1800" b="1" dirty="0" smtClean="0">
              <a:solidFill>
                <a:srgbClr val="7030A0"/>
              </a:solidFill>
            </a:endParaRPr>
          </a:p>
        </p:txBody>
      </p:sp>
      <p:sp>
        <p:nvSpPr>
          <p:cNvPr id="9219" name="Content Placeholder 1"/>
          <p:cNvSpPr>
            <a:spLocks noGrp="1"/>
          </p:cNvSpPr>
          <p:nvPr>
            <p:ph idx="1"/>
          </p:nvPr>
        </p:nvSpPr>
        <p:spPr>
          <a:xfrm>
            <a:off x="217714" y="1534886"/>
            <a:ext cx="5127172" cy="5188177"/>
          </a:xfrm>
        </p:spPr>
        <p:txBody>
          <a:bodyPr>
            <a:noAutofit/>
          </a:bodyPr>
          <a:lstStyle/>
          <a:p>
            <a:pPr marL="65088" indent="-4763" algn="just" eaLnBrk="1" fontAlgn="auto" hangingPunct="1">
              <a:spcAft>
                <a:spcPts val="0"/>
              </a:spcAft>
              <a:buClr>
                <a:schemeClr val="accent3"/>
              </a:buClr>
              <a:buFontTx/>
              <a:buNone/>
              <a:defRPr/>
            </a:pPr>
            <a:r>
              <a:rPr lang="en-GB" sz="2400" b="1" dirty="0" smtClean="0">
                <a:latin typeface="Book Antiqua" panose="02040602050305030304" pitchFamily="18" charset="0"/>
                <a:cs typeface="Times New Roman" pitchFamily="18" charset="0"/>
              </a:rPr>
              <a:t>Principle 1. Meeting Stakeholder Needs:</a:t>
            </a:r>
          </a:p>
          <a:p>
            <a:pPr marL="274320" indent="-274320" algn="just" eaLnBrk="1" fontAlgn="auto" hangingPunct="1">
              <a:spcAft>
                <a:spcPts val="0"/>
              </a:spcAft>
              <a:buClr>
                <a:schemeClr val="accent3"/>
              </a:buClr>
              <a:buFont typeface="Wingdings 2"/>
              <a:buChar char=""/>
              <a:defRPr/>
            </a:pPr>
            <a:r>
              <a:rPr lang="en-GB" sz="2400" dirty="0" smtClean="0">
                <a:latin typeface="Book Antiqua" panose="02040602050305030304" pitchFamily="18" charset="0"/>
                <a:cs typeface="Times New Roman" pitchFamily="18" charset="0"/>
              </a:rPr>
              <a:t>Stakeholder needs have to be transformed into an enterprise’s actionable strategy.</a:t>
            </a:r>
          </a:p>
          <a:p>
            <a:pPr marL="274320" indent="-274320" algn="just" eaLnBrk="1" fontAlgn="auto" hangingPunct="1">
              <a:spcAft>
                <a:spcPts val="0"/>
              </a:spcAft>
              <a:buClr>
                <a:schemeClr val="accent3"/>
              </a:buClr>
              <a:buFont typeface="Wingdings 2"/>
              <a:buChar char=""/>
              <a:defRPr/>
            </a:pPr>
            <a:endParaRPr lang="en-GB" sz="2400" dirty="0" smtClean="0">
              <a:latin typeface="Book Antiqua" panose="02040602050305030304" pitchFamily="18" charset="0"/>
              <a:cs typeface="Times New Roman" pitchFamily="18" charset="0"/>
            </a:endParaRPr>
          </a:p>
          <a:p>
            <a:pPr marL="274320" indent="-274320" algn="just" eaLnBrk="1" fontAlgn="auto" hangingPunct="1">
              <a:spcAft>
                <a:spcPts val="0"/>
              </a:spcAft>
              <a:buClr>
                <a:schemeClr val="accent3"/>
              </a:buClr>
              <a:buFont typeface="Wingdings 2"/>
              <a:buChar char=""/>
              <a:defRPr/>
            </a:pPr>
            <a:r>
              <a:rPr lang="en-GB" sz="2400" dirty="0" smtClean="0">
                <a:latin typeface="Book Antiqua" panose="02040602050305030304" pitchFamily="18" charset="0"/>
                <a:cs typeface="Times New Roman" pitchFamily="18" charset="0"/>
              </a:rPr>
              <a:t>The COBIT 5 goals cascade translates stakeholder needs into specific, practical and customised goals within the context of the enterprise, IT-related goals and enabler goals</a:t>
            </a:r>
            <a:r>
              <a:rPr lang="en-GB" sz="2400" dirty="0" smtClean="0">
                <a:latin typeface="Times New Roman" pitchFamily="18" charset="0"/>
                <a:cs typeface="Times New Roman" pitchFamily="18" charset="0"/>
              </a:rPr>
              <a:t>. </a:t>
            </a:r>
          </a:p>
        </p:txBody>
      </p:sp>
      <p:sp>
        <p:nvSpPr>
          <p:cNvPr id="7" name="Slide Number Placeholder 6"/>
          <p:cNvSpPr>
            <a:spLocks noGrp="1"/>
          </p:cNvSpPr>
          <p:nvPr>
            <p:ph type="sldNum" sz="quarter" idx="4294967295"/>
          </p:nvPr>
        </p:nvSpPr>
        <p:spPr>
          <a:xfrm>
            <a:off x="7924800" y="6356350"/>
            <a:ext cx="762000" cy="365125"/>
          </a:xfrm>
          <a:prstGeom prst="rect">
            <a:avLst/>
          </a:prstGeom>
        </p:spPr>
        <p:txBody>
          <a:bodyPr/>
          <a:lstStyle/>
          <a:p>
            <a:pPr>
              <a:defRPr/>
            </a:pPr>
            <a:fld id="{557EE3B2-0866-451F-9E6F-6ED855989589}" type="slidenum">
              <a:rPr lang="en-US"/>
              <a:pPr>
                <a:defRPr/>
              </a:pPr>
              <a:t>73</a:t>
            </a:fld>
            <a:endParaRPr lang="en-US"/>
          </a:p>
        </p:txBody>
      </p:sp>
      <p:pic>
        <p:nvPicPr>
          <p:cNvPr id="12294"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62600" y="1536192"/>
            <a:ext cx="3246438" cy="470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5" name="Rectangle 7"/>
          <p:cNvSpPr>
            <a:spLocks noChangeArrowheads="1"/>
          </p:cNvSpPr>
          <p:nvPr/>
        </p:nvSpPr>
        <p:spPr bwMode="auto">
          <a:xfrm>
            <a:off x="4724400" y="6477000"/>
            <a:ext cx="3810000" cy="2460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cs typeface="Arial" charset="0"/>
              </a:rPr>
              <a:t>Source:  COBIT</a:t>
            </a:r>
            <a:r>
              <a:rPr lang="en-US" altLang="en-US" sz="1000" baseline="30000">
                <a:cs typeface="Arial" charset="0"/>
              </a:rPr>
              <a:t>® </a:t>
            </a:r>
            <a:r>
              <a:rPr lang="en-US" altLang="en-US" sz="1000">
                <a:cs typeface="Arial" charset="0"/>
              </a:rPr>
              <a:t>5, figure 4. © 2012 ISACA</a:t>
            </a:r>
            <a:r>
              <a:rPr lang="en-US" altLang="en-US" sz="1000" baseline="30000">
                <a:cs typeface="Arial" charset="0"/>
              </a:rPr>
              <a:t>®</a:t>
            </a:r>
            <a:r>
              <a:rPr lang="en-US" altLang="en-US" sz="1000">
                <a:cs typeface="Arial" charset="0"/>
              </a:rPr>
              <a:t>  All rights reserved.</a:t>
            </a:r>
          </a:p>
        </p:txBody>
      </p:sp>
    </p:spTree>
    <p:extLst>
      <p:ext uri="{BB962C8B-B14F-4D97-AF65-F5344CB8AC3E}">
        <p14:creationId xmlns:p14="http://schemas.microsoft.com/office/powerpoint/2010/main" xmlns="" val="4517446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37457" y="740229"/>
            <a:ext cx="8686800" cy="1066800"/>
          </a:xfrm>
        </p:spPr>
        <p:txBody>
          <a:bodyPr/>
          <a:lstStyle/>
          <a:p>
            <a:pPr eaLnBrk="1" hangingPunct="1"/>
            <a:r>
              <a:rPr lang="en-US" altLang="en-US" sz="3200" b="1" dirty="0" smtClean="0">
                <a:solidFill>
                  <a:srgbClr val="7030A0"/>
                </a:solidFill>
                <a:latin typeface="Book Antiqua" panose="02040602050305030304" pitchFamily="18" charset="0"/>
              </a:rPr>
              <a:t>Stakeholder Value and Business Objectives </a:t>
            </a:r>
            <a:endParaRPr lang="en-US" altLang="en-US" sz="1800" b="1" dirty="0" smtClean="0">
              <a:solidFill>
                <a:srgbClr val="7030A0"/>
              </a:solidFill>
              <a:latin typeface="Book Antiqua" panose="02040602050305030304" pitchFamily="18" charset="0"/>
            </a:endParaRPr>
          </a:p>
        </p:txBody>
      </p:sp>
      <p:sp>
        <p:nvSpPr>
          <p:cNvPr id="13315" name="Rectangle 3"/>
          <p:cNvSpPr>
            <a:spLocks noGrp="1" noChangeArrowheads="1"/>
          </p:cNvSpPr>
          <p:nvPr>
            <p:ph idx="1"/>
          </p:nvPr>
        </p:nvSpPr>
        <p:spPr>
          <a:xfrm>
            <a:off x="390144" y="1694688"/>
            <a:ext cx="8446008" cy="5021798"/>
          </a:xfrm>
        </p:spPr>
        <p:txBody>
          <a:bodyPr/>
          <a:lstStyle/>
          <a:p>
            <a:pPr algn="just">
              <a:lnSpc>
                <a:spcPct val="90000"/>
              </a:lnSpc>
              <a:spcAft>
                <a:spcPct val="10000"/>
              </a:spcAft>
            </a:pPr>
            <a:r>
              <a:rPr lang="en-GB" altLang="en-US" sz="2000" dirty="0" smtClean="0">
                <a:latin typeface="Book Antiqua" panose="02040602050305030304" pitchFamily="18" charset="0"/>
                <a:cs typeface="Times New Roman" pitchFamily="18" charset="0"/>
              </a:rPr>
              <a:t>Stakeholder needs can be related to a set of generic enterprise goals. These enterprise goals have been developed using the Balanced Scorecard (BSC) dimensions. (</a:t>
            </a:r>
            <a:r>
              <a:rPr lang="en-CA" altLang="en-US" sz="2000" dirty="0" smtClean="0">
                <a:latin typeface="Book Antiqua" panose="02040602050305030304" pitchFamily="18" charset="0"/>
                <a:cs typeface="Times New Roman" pitchFamily="18" charset="0"/>
              </a:rPr>
              <a:t>Kaplan, Robert S.; Norton, David P.; The Balanced Scorecard:  Translating Strategy into Action, Harvard University Press, USA, 1996)</a:t>
            </a:r>
          </a:p>
          <a:p>
            <a:pPr algn="just">
              <a:lnSpc>
                <a:spcPct val="90000"/>
              </a:lnSpc>
              <a:spcAft>
                <a:spcPct val="10000"/>
              </a:spcAft>
            </a:pPr>
            <a:endParaRPr lang="en-CA" altLang="en-US" sz="2000" dirty="0" smtClean="0">
              <a:latin typeface="Book Antiqua" panose="02040602050305030304" pitchFamily="18" charset="0"/>
              <a:cs typeface="Times New Roman" pitchFamily="18" charset="0"/>
            </a:endParaRPr>
          </a:p>
          <a:p>
            <a:pPr algn="just" eaLnBrk="1" hangingPunct="1">
              <a:lnSpc>
                <a:spcPct val="90000"/>
              </a:lnSpc>
              <a:spcAft>
                <a:spcPct val="10000"/>
              </a:spcAft>
            </a:pPr>
            <a:r>
              <a:rPr lang="en-GB" altLang="en-US" sz="2000" dirty="0" smtClean="0">
                <a:latin typeface="Book Antiqua" panose="02040602050305030304" pitchFamily="18" charset="0"/>
                <a:cs typeface="Times New Roman" pitchFamily="18" charset="0"/>
              </a:rPr>
              <a:t>The enterprise goals are a list of commonly used goals that an enterprise has defined for itself.</a:t>
            </a:r>
          </a:p>
          <a:p>
            <a:pPr algn="just" eaLnBrk="1" hangingPunct="1">
              <a:lnSpc>
                <a:spcPct val="90000"/>
              </a:lnSpc>
              <a:spcAft>
                <a:spcPct val="10000"/>
              </a:spcAft>
            </a:pPr>
            <a:endParaRPr lang="en-GB" altLang="en-US" sz="2000" dirty="0" smtClean="0">
              <a:latin typeface="Book Antiqua" panose="02040602050305030304" pitchFamily="18" charset="0"/>
              <a:cs typeface="Times New Roman" pitchFamily="18" charset="0"/>
            </a:endParaRPr>
          </a:p>
          <a:p>
            <a:pPr algn="just" eaLnBrk="1" hangingPunct="1">
              <a:lnSpc>
                <a:spcPct val="90000"/>
              </a:lnSpc>
              <a:spcAft>
                <a:spcPct val="10000"/>
              </a:spcAft>
            </a:pPr>
            <a:r>
              <a:rPr lang="en-GB" altLang="en-US" sz="2000" dirty="0" smtClean="0">
                <a:latin typeface="Times New Roman" pitchFamily="18" charset="0"/>
                <a:cs typeface="Times New Roman" pitchFamily="18" charset="0"/>
              </a:rPr>
              <a:t>Although this list is not exhaustive, most enterprise-specific goals can be easily mapped onto one or more of the generic enterprise goals.</a:t>
            </a:r>
            <a:r>
              <a:rPr lang="en-CA" altLang="en-US" sz="2000" dirty="0" smtClean="0">
                <a:latin typeface="Times New Roman" pitchFamily="18" charset="0"/>
                <a:cs typeface="Times New Roman" pitchFamily="18" charset="0"/>
              </a:rPr>
              <a:t> </a:t>
            </a:r>
            <a:endParaRPr lang="en-US" altLang="en-US" sz="2000" dirty="0" smtClean="0">
              <a:latin typeface="Times New Roman" pitchFamily="18" charset="0"/>
              <a:cs typeface="Times New Roman" pitchFamily="18" charset="0"/>
            </a:endParaRPr>
          </a:p>
          <a:p>
            <a:pPr eaLnBrk="1" hangingPunct="1">
              <a:lnSpc>
                <a:spcPct val="90000"/>
              </a:lnSpc>
              <a:spcAft>
                <a:spcPct val="10000"/>
              </a:spcAft>
            </a:pPr>
            <a:endParaRPr lang="en-GB" altLang="en-US" sz="2400" dirty="0" smtClean="0"/>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pPr>
              <a:defRPr/>
            </a:pPr>
            <a:fld id="{FD2839B4-2B93-426D-AEB9-B8862FCC583F}" type="slidenum">
              <a:rPr lang="en-US"/>
              <a:pPr>
                <a:defRPr/>
              </a:pPr>
              <a:t>74</a:t>
            </a:fld>
            <a:endParaRPr lang="en-US" dirty="0"/>
          </a:p>
        </p:txBody>
      </p:sp>
    </p:spTree>
    <p:extLst>
      <p:ext uri="{BB962C8B-B14F-4D97-AF65-F5344CB8AC3E}">
        <p14:creationId xmlns:p14="http://schemas.microsoft.com/office/powerpoint/2010/main" xmlns="" val="8883939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968828"/>
            <a:ext cx="8229600" cy="838200"/>
          </a:xfrm>
        </p:spPr>
        <p:txBody>
          <a:bodyPr/>
          <a:lstStyle/>
          <a:p>
            <a:r>
              <a:rPr lang="en-029" sz="3200" b="1" dirty="0" smtClean="0">
                <a:solidFill>
                  <a:srgbClr val="7030A0"/>
                </a:solidFill>
              </a:rPr>
              <a:t>COBIT 5 DOMAINS</a:t>
            </a:r>
            <a:endParaRPr lang="en-029" sz="3200" b="1" dirty="0">
              <a:solidFill>
                <a:srgbClr val="7030A0"/>
              </a:solidFill>
            </a:endParaRPr>
          </a:p>
        </p:txBody>
      </p:sp>
      <p:sp>
        <p:nvSpPr>
          <p:cNvPr id="3" name="Content Placeholder 2"/>
          <p:cNvSpPr>
            <a:spLocks noGrp="1"/>
          </p:cNvSpPr>
          <p:nvPr>
            <p:ph idx="1"/>
          </p:nvPr>
        </p:nvSpPr>
        <p:spPr>
          <a:xfrm>
            <a:off x="206829" y="1730829"/>
            <a:ext cx="8403771" cy="4928735"/>
          </a:xfrm>
        </p:spPr>
        <p:txBody>
          <a:bodyPr/>
          <a:lstStyle/>
          <a:p>
            <a:r>
              <a:rPr lang="en-029" sz="2400" b="1" dirty="0" smtClean="0">
                <a:latin typeface="Book Antiqua" panose="02040602050305030304" pitchFamily="18" charset="0"/>
              </a:rPr>
              <a:t>CobiT 5 has five domains under governance and management</a:t>
            </a:r>
            <a:r>
              <a:rPr lang="en-029" sz="2400" dirty="0" smtClean="0">
                <a:latin typeface="Book Antiqua" panose="02040602050305030304" pitchFamily="18" charset="0"/>
              </a:rPr>
              <a:t>. </a:t>
            </a:r>
          </a:p>
          <a:p>
            <a:r>
              <a:rPr lang="en-029" sz="2400" dirty="0" smtClean="0">
                <a:latin typeface="Book Antiqua" panose="02040602050305030304" pitchFamily="18" charset="0"/>
              </a:rPr>
              <a:t>The </a:t>
            </a:r>
            <a:r>
              <a:rPr lang="en-029" sz="2400" dirty="0">
                <a:latin typeface="Book Antiqua" panose="02040602050305030304" pitchFamily="18" charset="0"/>
              </a:rPr>
              <a:t>governance section provides guidance on </a:t>
            </a:r>
            <a:r>
              <a:rPr lang="en-029" sz="2400" b="1" u="sng" dirty="0">
                <a:latin typeface="Book Antiqua" panose="02040602050305030304" pitchFamily="18" charset="0"/>
              </a:rPr>
              <a:t>E</a:t>
            </a:r>
            <a:r>
              <a:rPr lang="en-029" sz="2400" b="1" u="sng" dirty="0" smtClean="0">
                <a:latin typeface="Book Antiqua" panose="02040602050305030304" pitchFamily="18" charset="0"/>
              </a:rPr>
              <a:t>valuation</a:t>
            </a:r>
            <a:r>
              <a:rPr lang="en-029" sz="2400" b="1" dirty="0">
                <a:latin typeface="Book Antiqua" panose="02040602050305030304" pitchFamily="18" charset="0"/>
              </a:rPr>
              <a:t>, </a:t>
            </a:r>
            <a:r>
              <a:rPr lang="en-029" sz="2400" b="1" u="sng" dirty="0" smtClean="0">
                <a:latin typeface="Book Antiqua" panose="02040602050305030304" pitchFamily="18" charset="0"/>
              </a:rPr>
              <a:t>Direction</a:t>
            </a:r>
            <a:r>
              <a:rPr lang="en-029" sz="2400" b="1" dirty="0" smtClean="0">
                <a:latin typeface="Book Antiqua" panose="02040602050305030304" pitchFamily="18" charset="0"/>
              </a:rPr>
              <a:t> </a:t>
            </a:r>
            <a:r>
              <a:rPr lang="en-029" sz="2400" b="1" dirty="0">
                <a:latin typeface="Book Antiqua" panose="02040602050305030304" pitchFamily="18" charset="0"/>
              </a:rPr>
              <a:t>and </a:t>
            </a:r>
            <a:r>
              <a:rPr lang="en-029" sz="2400" b="1" u="sng" dirty="0" smtClean="0">
                <a:latin typeface="Book Antiqua" panose="02040602050305030304" pitchFamily="18" charset="0"/>
              </a:rPr>
              <a:t>Monitoring</a:t>
            </a:r>
            <a:r>
              <a:rPr lang="en-029" sz="2400" b="1" dirty="0" smtClean="0">
                <a:latin typeface="Book Antiqua" panose="02040602050305030304" pitchFamily="18" charset="0"/>
              </a:rPr>
              <a:t> </a:t>
            </a:r>
            <a:r>
              <a:rPr lang="en-029" sz="2400" dirty="0">
                <a:latin typeface="Book Antiqua" panose="02040602050305030304" pitchFamily="18" charset="0"/>
              </a:rPr>
              <a:t>of IT processes and is aligned with the </a:t>
            </a:r>
            <a:r>
              <a:rPr lang="en-029" sz="2400" b="1" dirty="0">
                <a:latin typeface="Book Antiqua" panose="02040602050305030304" pitchFamily="18" charset="0"/>
              </a:rPr>
              <a:t>ISO38500 standard for “standard for corporate governance of information technology</a:t>
            </a:r>
            <a:r>
              <a:rPr lang="en-029" sz="2400" b="1" dirty="0" smtClean="0">
                <a:latin typeface="Book Antiqua" panose="02040602050305030304" pitchFamily="18" charset="0"/>
              </a:rPr>
              <a:t>.”</a:t>
            </a:r>
          </a:p>
          <a:p>
            <a:endParaRPr lang="en-029" sz="2400" b="1" dirty="0">
              <a:latin typeface="Book Antiqua" panose="02040602050305030304" pitchFamily="18" charset="0"/>
            </a:endParaRPr>
          </a:p>
          <a:p>
            <a:pPr marL="744538">
              <a:buNone/>
            </a:pPr>
            <a:r>
              <a:rPr lang="en-029" sz="2400" u="sng" dirty="0">
                <a:latin typeface="Book Antiqua" panose="02040602050305030304" pitchFamily="18" charset="0"/>
              </a:rPr>
              <a:t>The four domains in the </a:t>
            </a:r>
            <a:r>
              <a:rPr lang="en-029" sz="2400" b="1" u="sng" dirty="0">
                <a:latin typeface="Book Antiqua" panose="02040602050305030304" pitchFamily="18" charset="0"/>
              </a:rPr>
              <a:t>management</a:t>
            </a:r>
            <a:r>
              <a:rPr lang="en-029" sz="2400" u="sng" dirty="0">
                <a:latin typeface="Book Antiqua" panose="02040602050305030304" pitchFamily="18" charset="0"/>
              </a:rPr>
              <a:t> area are</a:t>
            </a:r>
            <a:r>
              <a:rPr lang="en-029" sz="2400" dirty="0">
                <a:latin typeface="Book Antiqua" panose="02040602050305030304" pitchFamily="18" charset="0"/>
              </a:rPr>
              <a:t>:</a:t>
            </a:r>
          </a:p>
          <a:p>
            <a:pPr marL="744538" lvl="0"/>
            <a:r>
              <a:rPr lang="en-029" sz="2400" b="1" dirty="0">
                <a:latin typeface="Book Antiqua" panose="02040602050305030304" pitchFamily="18" charset="0"/>
              </a:rPr>
              <a:t>Align, Plan and Organize</a:t>
            </a:r>
          </a:p>
          <a:p>
            <a:pPr marL="744538" lvl="0"/>
            <a:r>
              <a:rPr lang="en-029" sz="2400" b="1" dirty="0">
                <a:latin typeface="Book Antiqua" panose="02040602050305030304" pitchFamily="18" charset="0"/>
              </a:rPr>
              <a:t>Build, Acquire and Implement</a:t>
            </a:r>
          </a:p>
          <a:p>
            <a:pPr marL="744538" lvl="0"/>
            <a:r>
              <a:rPr lang="en-029" sz="2400" b="1" dirty="0" smtClean="0">
                <a:latin typeface="Book Antiqua" panose="02040602050305030304" pitchFamily="18" charset="0"/>
              </a:rPr>
              <a:t>Deliver, Service and Support</a:t>
            </a:r>
          </a:p>
          <a:p>
            <a:pPr marL="744538" lvl="0"/>
            <a:r>
              <a:rPr lang="en-029" sz="2400" b="1" dirty="0" smtClean="0">
                <a:latin typeface="Book Antiqua" panose="02040602050305030304" pitchFamily="18" charset="0"/>
              </a:rPr>
              <a:t>Monitor</a:t>
            </a:r>
            <a:r>
              <a:rPr lang="en-029" sz="2400" b="1" dirty="0">
                <a:latin typeface="Book Antiqua" panose="02040602050305030304" pitchFamily="18" charset="0"/>
              </a:rPr>
              <a:t>, Evaluate and Assess</a:t>
            </a:r>
          </a:p>
          <a:p>
            <a:endParaRPr lang="en-029" sz="2400" b="1" dirty="0"/>
          </a:p>
          <a:p>
            <a:endParaRPr lang="en-029" dirty="0"/>
          </a:p>
        </p:txBody>
      </p:sp>
    </p:spTree>
    <p:extLst>
      <p:ext uri="{BB962C8B-B14F-4D97-AF65-F5344CB8AC3E}">
        <p14:creationId xmlns:p14="http://schemas.microsoft.com/office/powerpoint/2010/main" xmlns="" val="27858544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7160" y="860842"/>
            <a:ext cx="8763000" cy="391886"/>
          </a:xfrm>
        </p:spPr>
        <p:txBody>
          <a:bodyPr/>
          <a:lstStyle/>
          <a:p>
            <a:pPr marL="342900" indent="-342900" eaLnBrk="1" hangingPunct="1">
              <a:lnSpc>
                <a:spcPct val="90000"/>
              </a:lnSpc>
              <a:spcAft>
                <a:spcPct val="10000"/>
              </a:spcAft>
            </a:pPr>
            <a:r>
              <a:rPr lang="en-GB" altLang="en-US" sz="2400" b="1" dirty="0" smtClean="0">
                <a:solidFill>
                  <a:srgbClr val="7030A0"/>
                </a:solidFill>
              </a:rPr>
              <a:t>COBIT5 New Process Reference Mod</a:t>
            </a:r>
            <a:r>
              <a:rPr lang="en-GB" altLang="en-US" sz="2800" b="1" dirty="0" smtClean="0">
                <a:solidFill>
                  <a:srgbClr val="7030A0"/>
                </a:solidFill>
              </a:rPr>
              <a:t>el</a:t>
            </a:r>
            <a:endParaRPr lang="en-GB" altLang="en-US" sz="1400" b="1" dirty="0" smtClean="0">
              <a:solidFill>
                <a:srgbClr val="7030A0"/>
              </a:solidFill>
            </a:endParaRPr>
          </a:p>
        </p:txBody>
      </p:sp>
      <p:sp>
        <p:nvSpPr>
          <p:cNvPr id="5" name="Slide Number Placeholder 4"/>
          <p:cNvSpPr>
            <a:spLocks noGrp="1"/>
          </p:cNvSpPr>
          <p:nvPr>
            <p:ph type="sldNum" sz="quarter" idx="4294967295"/>
          </p:nvPr>
        </p:nvSpPr>
        <p:spPr>
          <a:xfrm>
            <a:off x="8382000" y="6369844"/>
            <a:ext cx="762000" cy="365125"/>
          </a:xfrm>
          <a:prstGeom prst="rect">
            <a:avLst/>
          </a:prstGeom>
        </p:spPr>
        <p:txBody>
          <a:bodyPr/>
          <a:lstStyle/>
          <a:p>
            <a:pPr>
              <a:defRPr/>
            </a:pPr>
            <a:fld id="{6E9C850F-A2F2-4814-8F29-F2C333DC09E0}" type="slidenum">
              <a:rPr lang="en-US"/>
              <a:pPr>
                <a:defRPr/>
              </a:pPr>
              <a:t>76</a:t>
            </a:fld>
            <a:endParaRPr lang="en-US"/>
          </a:p>
        </p:txBody>
      </p:sp>
      <p:pic>
        <p:nvPicPr>
          <p:cNvPr id="2560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599" y="1365504"/>
            <a:ext cx="7805057" cy="5246434"/>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605" name="Rectangle 5"/>
          <p:cNvSpPr>
            <a:spLocks noChangeArrowheads="1"/>
          </p:cNvSpPr>
          <p:nvPr/>
        </p:nvSpPr>
        <p:spPr bwMode="auto">
          <a:xfrm>
            <a:off x="2514600" y="6611938"/>
            <a:ext cx="3962400" cy="2460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cs typeface="Arial" charset="0"/>
              </a:rPr>
              <a:t>Source:  COBIT</a:t>
            </a:r>
            <a:r>
              <a:rPr lang="en-US" altLang="en-US" sz="1000" baseline="30000">
                <a:cs typeface="Arial" charset="0"/>
              </a:rPr>
              <a:t>® </a:t>
            </a:r>
            <a:r>
              <a:rPr lang="en-US" altLang="en-US" sz="1000">
                <a:cs typeface="Arial" charset="0"/>
              </a:rPr>
              <a:t>5, figure 16. © 2012 ISACA</a:t>
            </a:r>
            <a:r>
              <a:rPr lang="en-US" altLang="en-US" sz="1000" baseline="30000">
                <a:cs typeface="Arial" charset="0"/>
              </a:rPr>
              <a:t>®</a:t>
            </a:r>
            <a:r>
              <a:rPr lang="en-US" altLang="en-US" sz="1000">
                <a:cs typeface="Arial" charset="0"/>
              </a:rPr>
              <a:t>  All rights reserved.</a:t>
            </a:r>
          </a:p>
        </p:txBody>
      </p:sp>
    </p:spTree>
    <p:extLst>
      <p:ext uri="{BB962C8B-B14F-4D97-AF65-F5344CB8AC3E}">
        <p14:creationId xmlns:p14="http://schemas.microsoft.com/office/powerpoint/2010/main" xmlns="" val="25101982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000" t="29333" r="9500" b="22667"/>
          <a:stretch>
            <a:fillRect/>
          </a:stretch>
        </p:blipFill>
        <p:spPr bwMode="auto">
          <a:xfrm>
            <a:off x="3200400" y="1066800"/>
            <a:ext cx="5435600" cy="184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000" t="15111" r="5499" b="12000"/>
          <a:stretch>
            <a:fillRect/>
          </a:stretch>
        </p:blipFill>
        <p:spPr bwMode="auto">
          <a:xfrm>
            <a:off x="2705100" y="3352800"/>
            <a:ext cx="6172200" cy="282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7"/>
          <p:cNvSpPr>
            <a:spLocks noGrp="1"/>
          </p:cNvSpPr>
          <p:nvPr>
            <p:ph type="sldNum" sz="quarter" idx="4294967295"/>
          </p:nvPr>
        </p:nvSpPr>
        <p:spPr>
          <a:xfrm>
            <a:off x="8115300" y="6371431"/>
            <a:ext cx="762000" cy="365125"/>
          </a:xfrm>
          <a:prstGeom prst="rect">
            <a:avLst/>
          </a:prstGeom>
        </p:spPr>
        <p:txBody>
          <a:bodyPr/>
          <a:lstStyle/>
          <a:p>
            <a:pPr>
              <a:defRPr/>
            </a:pPr>
            <a:fld id="{D55115E6-0F15-48BF-8A47-102C25A37E5A}" type="slidenum">
              <a:rPr lang="en-US"/>
              <a:pPr>
                <a:defRPr/>
              </a:pPr>
              <a:t>77</a:t>
            </a:fld>
            <a:endParaRPr lang="en-US"/>
          </a:p>
        </p:txBody>
      </p:sp>
      <p:sp>
        <p:nvSpPr>
          <p:cNvPr id="9" name="TextBox 8"/>
          <p:cNvSpPr txBox="1"/>
          <p:nvPr/>
        </p:nvSpPr>
        <p:spPr>
          <a:xfrm>
            <a:off x="457200" y="2286000"/>
            <a:ext cx="2362200" cy="646331"/>
          </a:xfrm>
          <a:prstGeom prst="rect">
            <a:avLst/>
          </a:prstGeom>
          <a:noFill/>
        </p:spPr>
        <p:txBody>
          <a:bodyPr>
            <a:spAutoFit/>
          </a:bodyPr>
          <a:lstStyle/>
          <a:p>
            <a:pPr algn="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COBIT 4.1</a:t>
            </a:r>
          </a:p>
        </p:txBody>
      </p:sp>
      <p:sp>
        <p:nvSpPr>
          <p:cNvPr id="10" name="TextBox 9"/>
          <p:cNvSpPr txBox="1"/>
          <p:nvPr/>
        </p:nvSpPr>
        <p:spPr>
          <a:xfrm>
            <a:off x="533400" y="4267200"/>
            <a:ext cx="2286000" cy="646331"/>
          </a:xfrm>
          <a:prstGeom prst="rect">
            <a:avLst/>
          </a:prstGeom>
          <a:noFill/>
        </p:spPr>
        <p:txBody>
          <a:bodyPr>
            <a:spAutoFit/>
          </a:bodyPr>
          <a:lstStyle/>
          <a:p>
            <a:pPr>
              <a:defRPr/>
            </a:pPr>
            <a:r>
              <a:rPr lang="en-US" sz="3600" b="1" dirty="0">
                <a:ln w="12700">
                  <a:solidFill>
                    <a:schemeClr val="tx2">
                      <a:satMod val="155000"/>
                    </a:schemeClr>
                  </a:solidFill>
                  <a:prstDash val="solid"/>
                </a:ln>
                <a:solidFill>
                  <a:srgbClr val="53F3FF"/>
                </a:solidFill>
                <a:effectLst>
                  <a:outerShdw blurRad="41275" dist="20320" dir="1800000" algn="tl" rotWithShape="0">
                    <a:srgbClr val="000000">
                      <a:alpha val="40000"/>
                    </a:srgbClr>
                  </a:outerShdw>
                </a:effectLst>
                <a:latin typeface="Times New Roman" pitchFamily="18" charset="0"/>
                <a:cs typeface="Times New Roman" pitchFamily="18" charset="0"/>
              </a:rPr>
              <a:t>COBIT 5</a:t>
            </a:r>
          </a:p>
        </p:txBody>
      </p:sp>
      <p:sp>
        <p:nvSpPr>
          <p:cNvPr id="34824" name="Rectangle 10"/>
          <p:cNvSpPr>
            <a:spLocks noChangeArrowheads="1"/>
          </p:cNvSpPr>
          <p:nvPr/>
        </p:nvSpPr>
        <p:spPr bwMode="auto">
          <a:xfrm>
            <a:off x="2971800" y="6248400"/>
            <a:ext cx="5181600" cy="2460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cs typeface="Arial" charset="0"/>
              </a:rPr>
              <a:t>Source:  </a:t>
            </a:r>
            <a:r>
              <a:rPr lang="en-US" altLang="en-US" sz="1000" i="1">
                <a:cs typeface="Arial" charset="0"/>
              </a:rPr>
              <a:t>COBIT</a:t>
            </a:r>
            <a:r>
              <a:rPr lang="en-US" altLang="en-US" sz="1000" i="1" baseline="30000">
                <a:cs typeface="Arial" charset="0"/>
              </a:rPr>
              <a:t>® </a:t>
            </a:r>
            <a:r>
              <a:rPr lang="en-US" altLang="en-US" sz="1000" i="1">
                <a:cs typeface="Arial" charset="0"/>
              </a:rPr>
              <a:t>5:  Enabling Processes</a:t>
            </a:r>
            <a:r>
              <a:rPr lang="en-US" altLang="en-US" sz="1000">
                <a:cs typeface="Arial" charset="0"/>
              </a:rPr>
              <a:t>, page 31. © 2012 ISACA</a:t>
            </a:r>
            <a:r>
              <a:rPr lang="en-US" altLang="en-US" sz="1000" baseline="30000">
                <a:cs typeface="Arial" charset="0"/>
              </a:rPr>
              <a:t>®</a:t>
            </a:r>
            <a:r>
              <a:rPr lang="en-US" altLang="en-US" sz="1000">
                <a:cs typeface="Arial" charset="0"/>
              </a:rPr>
              <a:t>  All rights reserved.</a:t>
            </a:r>
          </a:p>
        </p:txBody>
      </p:sp>
      <p:sp>
        <p:nvSpPr>
          <p:cNvPr id="34825" name="Rectangle 11"/>
          <p:cNvSpPr>
            <a:spLocks noChangeArrowheads="1"/>
          </p:cNvSpPr>
          <p:nvPr/>
        </p:nvSpPr>
        <p:spPr bwMode="auto">
          <a:xfrm>
            <a:off x="3200400" y="2971800"/>
            <a:ext cx="5181600" cy="24606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cs typeface="Arial" charset="0"/>
              </a:rPr>
              <a:t>Source:  COBIT</a:t>
            </a:r>
            <a:r>
              <a:rPr lang="en-US" altLang="en-US" sz="1000" baseline="30000">
                <a:cs typeface="Arial" charset="0"/>
              </a:rPr>
              <a:t>® </a:t>
            </a:r>
            <a:r>
              <a:rPr lang="en-US" altLang="en-US" sz="1000">
                <a:cs typeface="Arial" charset="0"/>
              </a:rPr>
              <a:t>4.1, page 39. © 2007 IT Governance Institute</a:t>
            </a:r>
            <a:r>
              <a:rPr lang="en-US" altLang="en-US" sz="1000" baseline="30000">
                <a:cs typeface="Arial" charset="0"/>
              </a:rPr>
              <a:t>®</a:t>
            </a:r>
            <a:r>
              <a:rPr lang="en-US" altLang="en-US" sz="1000">
                <a:cs typeface="Arial" charset="0"/>
              </a:rPr>
              <a:t>  All rights reserved.</a:t>
            </a:r>
          </a:p>
        </p:txBody>
      </p:sp>
    </p:spTree>
    <p:extLst>
      <p:ext uri="{BB962C8B-B14F-4D97-AF65-F5344CB8AC3E}">
        <p14:creationId xmlns:p14="http://schemas.microsoft.com/office/powerpoint/2010/main" xmlns="" val="9429752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7030A0"/>
                </a:solidFill>
                <a:latin typeface="Book Antiqua" pitchFamily="18" charset="0"/>
              </a:rPr>
              <a:t/>
            </a:r>
            <a:br>
              <a:rPr lang="en-US" sz="2400" b="1" dirty="0" smtClean="0">
                <a:solidFill>
                  <a:srgbClr val="7030A0"/>
                </a:solidFill>
                <a:latin typeface="Book Antiqua" pitchFamily="18" charset="0"/>
              </a:rPr>
            </a:br>
            <a:r>
              <a:rPr lang="en-US" sz="2400" b="1" dirty="0" smtClean="0">
                <a:solidFill>
                  <a:srgbClr val="7030A0"/>
                </a:solidFill>
                <a:latin typeface="Book Antiqua" pitchFamily="18" charset="0"/>
              </a:rPr>
              <a:t>Using the Capability Maturity Model (CMM) for internal control </a:t>
            </a:r>
            <a:br>
              <a:rPr lang="en-US" sz="2400" b="1" dirty="0" smtClean="0">
                <a:solidFill>
                  <a:srgbClr val="7030A0"/>
                </a:solidFill>
                <a:latin typeface="Book Antiqua" pitchFamily="18" charset="0"/>
              </a:rPr>
            </a:br>
            <a:endParaRPr lang="en-US" sz="2400" b="1" dirty="0">
              <a:solidFill>
                <a:srgbClr val="7030A0"/>
              </a:solidFill>
              <a:latin typeface="Book Antiqua" pitchFamily="18" charset="0"/>
            </a:endParaRPr>
          </a:p>
        </p:txBody>
      </p:sp>
      <p:sp>
        <p:nvSpPr>
          <p:cNvPr id="3" name="Content Placeholder 2"/>
          <p:cNvSpPr>
            <a:spLocks noGrp="1"/>
          </p:cNvSpPr>
          <p:nvPr>
            <p:ph idx="1"/>
          </p:nvPr>
        </p:nvSpPr>
        <p:spPr>
          <a:xfrm>
            <a:off x="174171" y="2223781"/>
            <a:ext cx="8708572" cy="4130524"/>
          </a:xfrm>
        </p:spPr>
        <p:txBody>
          <a:bodyPr/>
          <a:lstStyle/>
          <a:p>
            <a:pPr algn="just"/>
            <a:r>
              <a:rPr lang="en-US" sz="2000" dirty="0" smtClean="0">
                <a:latin typeface="Book Antiqua" pitchFamily="18" charset="0"/>
              </a:rPr>
              <a:t>Every organisation needs to understand the ‘status’ of its own IT systems and to decide what level of management and control should be in place. </a:t>
            </a:r>
          </a:p>
          <a:p>
            <a:pPr algn="just"/>
            <a:endParaRPr lang="en-US" sz="2000" dirty="0" smtClean="0">
              <a:latin typeface="Book Antiqua" pitchFamily="18" charset="0"/>
            </a:endParaRPr>
          </a:p>
          <a:p>
            <a:pPr algn="just"/>
            <a:r>
              <a:rPr lang="en-US" sz="2000" dirty="0" smtClean="0">
                <a:latin typeface="Book Antiqua" pitchFamily="18" charset="0"/>
              </a:rPr>
              <a:t>In taking this decision, Senior Management must take into consideration associated costs and potential benefits. </a:t>
            </a:r>
          </a:p>
          <a:p>
            <a:pPr algn="just"/>
            <a:endParaRPr lang="en-US" sz="2000" dirty="0" smtClean="0">
              <a:latin typeface="Book Antiqua" pitchFamily="18" charset="0"/>
            </a:endParaRPr>
          </a:p>
          <a:p>
            <a:pPr algn="just"/>
            <a:r>
              <a:rPr lang="en-US" sz="2000" dirty="0" smtClean="0">
                <a:latin typeface="Book Antiqua" pitchFamily="18" charset="0"/>
              </a:rPr>
              <a:t>Some form of measurement is central to this process since organisations need to know where they are, where improvement is needed and how this improvement can be monitored.</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3" y="853440"/>
            <a:ext cx="7010400" cy="726744"/>
          </a:xfrm>
        </p:spPr>
        <p:txBody>
          <a:bodyPr/>
          <a:lstStyle/>
          <a:p>
            <a:r>
              <a:rPr lang="en-US" sz="2400" b="1" dirty="0" smtClean="0">
                <a:solidFill>
                  <a:srgbClr val="7030A0"/>
                </a:solidFill>
                <a:latin typeface="Book Antiqua" pitchFamily="18" charset="0"/>
              </a:rPr>
              <a:t>  Maturity Model Approach </a:t>
            </a:r>
            <a:endParaRPr lang="en-US" sz="2400" b="1" dirty="0">
              <a:solidFill>
                <a:srgbClr val="7030A0"/>
              </a:solidFill>
              <a:latin typeface="Book Antiqua" pitchFamily="18" charset="0"/>
            </a:endParaRPr>
          </a:p>
        </p:txBody>
      </p:sp>
      <p:sp>
        <p:nvSpPr>
          <p:cNvPr id="3" name="Content Placeholder 2"/>
          <p:cNvSpPr>
            <a:spLocks noGrp="1"/>
          </p:cNvSpPr>
          <p:nvPr>
            <p:ph idx="1"/>
          </p:nvPr>
        </p:nvSpPr>
        <p:spPr>
          <a:xfrm>
            <a:off x="114953" y="1522230"/>
            <a:ext cx="8882743" cy="5250426"/>
          </a:xfrm>
        </p:spPr>
        <p:txBody>
          <a:bodyPr/>
          <a:lstStyle/>
          <a:p>
            <a:pPr algn="just">
              <a:buNone/>
            </a:pPr>
            <a:r>
              <a:rPr lang="en-US" sz="1800" dirty="0" smtClean="0">
                <a:latin typeface="Book Antiqua" pitchFamily="18" charset="0"/>
              </a:rPr>
              <a:t>	The </a:t>
            </a:r>
            <a:r>
              <a:rPr lang="en-US" sz="1800" i="1" dirty="0" smtClean="0">
                <a:latin typeface="Book Antiqua" pitchFamily="18" charset="0"/>
              </a:rPr>
              <a:t>IT Assurance Guide Using COBIT</a:t>
            </a:r>
            <a:r>
              <a:rPr lang="en-US" sz="1800" dirty="0" smtClean="0">
                <a:latin typeface="Book Antiqua" pitchFamily="18" charset="0"/>
              </a:rPr>
              <a:t> - (‘Maturity Model for Internal Control’) provides a generic maturity model showing the status of the internal control environment and the establishment of internal controls in an enterprise. It shows how the management of internal control, and an awareness of the need to establish better internal controls, typically develops from an </a:t>
            </a:r>
            <a:r>
              <a:rPr lang="en-US" sz="1800" i="1" dirty="0" smtClean="0">
                <a:latin typeface="Book Antiqua" pitchFamily="18" charset="0"/>
              </a:rPr>
              <a:t>ad hoc</a:t>
            </a:r>
            <a:r>
              <a:rPr lang="en-US" sz="1800" dirty="0" smtClean="0">
                <a:latin typeface="Book Antiqua" pitchFamily="18" charset="0"/>
              </a:rPr>
              <a:t> to an optimized level. The model provides a high-level guide to help COBIT users appreciate what is required for effective internal controls in IT and to help position their enterprise on the maturity scale.</a:t>
            </a:r>
          </a:p>
          <a:p>
            <a:pPr algn="just">
              <a:buNone/>
            </a:pPr>
            <a:endParaRPr lang="en-US" sz="1050" dirty="0" smtClean="0">
              <a:latin typeface="Book Antiqua" pitchFamily="18" charset="0"/>
            </a:endParaRPr>
          </a:p>
          <a:p>
            <a:pPr lvl="1"/>
            <a:r>
              <a:rPr lang="en-US" sz="1800" dirty="0" smtClean="0">
                <a:solidFill>
                  <a:srgbClr val="0099FF"/>
                </a:solidFill>
                <a:latin typeface="Book Antiqua" pitchFamily="18" charset="0"/>
              </a:rPr>
              <a:t>0 Non-existent  </a:t>
            </a:r>
            <a:r>
              <a:rPr lang="en-US" sz="1800" dirty="0" smtClean="0">
                <a:latin typeface="Book Antiqua" pitchFamily="18" charset="0"/>
              </a:rPr>
              <a:t>- There is no recognition of the need for internal controls.</a:t>
            </a:r>
          </a:p>
          <a:p>
            <a:pPr lvl="1"/>
            <a:r>
              <a:rPr lang="en-US" sz="1800" dirty="0" smtClean="0">
                <a:solidFill>
                  <a:srgbClr val="0099FF"/>
                </a:solidFill>
                <a:latin typeface="Book Antiqua" pitchFamily="18" charset="0"/>
              </a:rPr>
              <a:t>1 Initial/</a:t>
            </a:r>
            <a:r>
              <a:rPr lang="en-US" sz="1800" i="1" dirty="0" smtClean="0">
                <a:solidFill>
                  <a:srgbClr val="0099FF"/>
                </a:solidFill>
                <a:latin typeface="Book Antiqua" pitchFamily="18" charset="0"/>
              </a:rPr>
              <a:t>ad hoc </a:t>
            </a:r>
            <a:r>
              <a:rPr lang="en-US" sz="1800" i="1" dirty="0" smtClean="0">
                <a:latin typeface="Book Antiqua" pitchFamily="18" charset="0"/>
              </a:rPr>
              <a:t>- </a:t>
            </a:r>
            <a:r>
              <a:rPr lang="en-US" sz="1800" dirty="0" smtClean="0">
                <a:latin typeface="Book Antiqua" pitchFamily="18" charset="0"/>
              </a:rPr>
              <a:t>There is some recognition of the need for internal control</a:t>
            </a:r>
          </a:p>
          <a:p>
            <a:pPr lvl="1"/>
            <a:r>
              <a:rPr lang="en-US" sz="1800" dirty="0" smtClean="0">
                <a:solidFill>
                  <a:srgbClr val="0099FF"/>
                </a:solidFill>
                <a:latin typeface="Book Antiqua" pitchFamily="18" charset="0"/>
              </a:rPr>
              <a:t>2 Repeatable but Intuitive </a:t>
            </a:r>
            <a:r>
              <a:rPr lang="en-US" sz="1800" dirty="0" smtClean="0">
                <a:latin typeface="Book Antiqua" pitchFamily="18" charset="0"/>
              </a:rPr>
              <a:t>- Controls are in place but are not documented</a:t>
            </a:r>
          </a:p>
          <a:p>
            <a:pPr lvl="1"/>
            <a:r>
              <a:rPr lang="en-US" sz="1800" dirty="0" smtClean="0">
                <a:solidFill>
                  <a:srgbClr val="0099FF"/>
                </a:solidFill>
                <a:latin typeface="Book Antiqua" pitchFamily="18" charset="0"/>
              </a:rPr>
              <a:t>3 Defined </a:t>
            </a:r>
            <a:r>
              <a:rPr lang="en-US" sz="1800" dirty="0" smtClean="0">
                <a:latin typeface="Book Antiqua" pitchFamily="18" charset="0"/>
              </a:rPr>
              <a:t>- Controls are in place and adequately documented. </a:t>
            </a:r>
          </a:p>
          <a:p>
            <a:pPr lvl="1"/>
            <a:r>
              <a:rPr lang="en-US" sz="1800" dirty="0" smtClean="0">
                <a:solidFill>
                  <a:srgbClr val="0099FF"/>
                </a:solidFill>
                <a:latin typeface="Book Antiqua" pitchFamily="18" charset="0"/>
              </a:rPr>
              <a:t>4 Managed and Measurable </a:t>
            </a:r>
            <a:r>
              <a:rPr lang="en-US" sz="1800" dirty="0" smtClean="0">
                <a:latin typeface="Book Antiqua" pitchFamily="18" charset="0"/>
              </a:rPr>
              <a:t>- There is an effective internal control and risk   		       management environment.</a:t>
            </a:r>
          </a:p>
          <a:p>
            <a:pPr lvl="1"/>
            <a:r>
              <a:rPr lang="en-US" sz="1800" dirty="0" smtClean="0">
                <a:solidFill>
                  <a:srgbClr val="0099FF"/>
                </a:solidFill>
                <a:latin typeface="Book Antiqua" pitchFamily="18" charset="0"/>
              </a:rPr>
              <a:t>5 Optimized </a:t>
            </a:r>
            <a:r>
              <a:rPr lang="en-US" sz="1800" dirty="0" smtClean="0">
                <a:latin typeface="Book Antiqua" pitchFamily="18" charset="0"/>
              </a:rPr>
              <a:t>- An enterprise-wide risk and control program provides  continuous and effective control and risk issues resolution</a:t>
            </a:r>
          </a:p>
          <a:p>
            <a:endParaRPr lang="en-US" sz="1800" dirty="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rgbClr val="7030A0"/>
                </a:solidFill>
                <a:latin typeface="Book Antiqua" pitchFamily="18" charset="0"/>
              </a:rPr>
              <a:t>Examples of Standards, Guidelines and Good Practices Governing Information Systems</a:t>
            </a:r>
            <a:endParaRPr lang="en-029" dirty="0"/>
          </a:p>
        </p:txBody>
      </p:sp>
      <p:sp>
        <p:nvSpPr>
          <p:cNvPr id="3" name="Content Placeholder 2"/>
          <p:cNvSpPr>
            <a:spLocks noGrp="1"/>
          </p:cNvSpPr>
          <p:nvPr>
            <p:ph idx="1"/>
          </p:nvPr>
        </p:nvSpPr>
        <p:spPr>
          <a:xfrm>
            <a:off x="381000" y="2092272"/>
            <a:ext cx="8229600" cy="4567292"/>
          </a:xfrm>
        </p:spPr>
        <p:txBody>
          <a:bodyPr/>
          <a:lstStyle/>
          <a:p>
            <a:pPr algn="just"/>
            <a:r>
              <a:rPr lang="en-GB" sz="2000" b="1" i="1" dirty="0" smtClean="0">
                <a:latin typeface="Book Antiqua" pitchFamily="18" charset="0"/>
              </a:rPr>
              <a:t>Global Technology Audit Guides (GTAGs)</a:t>
            </a:r>
            <a:r>
              <a:rPr lang="en-GB" sz="2000" dirty="0" smtClean="0">
                <a:latin typeface="Book Antiqua" pitchFamily="18" charset="0"/>
              </a:rPr>
              <a:t> – Specific guidance for auditing IS areas.</a:t>
            </a:r>
            <a:endParaRPr lang="en-US" sz="2000" dirty="0" smtClean="0">
              <a:latin typeface="Book Antiqua" pitchFamily="18" charset="0"/>
            </a:endParaRPr>
          </a:p>
          <a:p>
            <a:pPr lvl="0"/>
            <a:endParaRPr lang="en-GB" sz="1000" dirty="0" smtClean="0">
              <a:latin typeface="Book Antiqua" pitchFamily="18" charset="0"/>
            </a:endParaRPr>
          </a:p>
          <a:p>
            <a:pPr lvl="0" algn="just"/>
            <a:r>
              <a:rPr lang="en-GB" sz="2000" b="1" i="1" dirty="0" smtClean="0">
                <a:latin typeface="Book Antiqua" pitchFamily="18" charset="0"/>
              </a:rPr>
              <a:t>SYSTRUST and WEBTRUST</a:t>
            </a:r>
            <a:r>
              <a:rPr lang="en-GB" sz="2000" dirty="0" smtClean="0">
                <a:latin typeface="Book Antiqua" pitchFamily="18" charset="0"/>
              </a:rPr>
              <a:t>  - e-commerce, e-business and systems </a:t>
            </a:r>
            <a:endParaRPr lang="en-US" sz="2000" dirty="0" smtClean="0">
              <a:latin typeface="Book Antiqua" pitchFamily="18" charset="0"/>
            </a:endParaRPr>
          </a:p>
          <a:p>
            <a:pPr lvl="0"/>
            <a:endParaRPr lang="en-GB" sz="1000" dirty="0" smtClean="0">
              <a:latin typeface="Book Antiqua" pitchFamily="18" charset="0"/>
            </a:endParaRPr>
          </a:p>
          <a:p>
            <a:pPr lvl="0" algn="just"/>
            <a:r>
              <a:rPr lang="en-GB" sz="2000" b="1" i="1" dirty="0" smtClean="0">
                <a:latin typeface="Book Antiqua" pitchFamily="18" charset="0"/>
              </a:rPr>
              <a:t>ISO27001</a:t>
            </a:r>
            <a:r>
              <a:rPr lang="en-GB" sz="2000" dirty="0" smtClean="0">
                <a:latin typeface="Book Antiqua" pitchFamily="18" charset="0"/>
              </a:rPr>
              <a:t> – IT Security</a:t>
            </a:r>
            <a:endParaRPr lang="en-US" sz="2000" dirty="0" smtClean="0">
              <a:latin typeface="Book Antiqua" pitchFamily="18" charset="0"/>
            </a:endParaRPr>
          </a:p>
          <a:p>
            <a:pPr lvl="0" algn="just"/>
            <a:endParaRPr lang="en-GB" sz="1000" dirty="0" smtClean="0">
              <a:latin typeface="Book Antiqua" pitchFamily="18" charset="0"/>
            </a:endParaRPr>
          </a:p>
          <a:p>
            <a:pPr lvl="0" algn="just"/>
            <a:r>
              <a:rPr lang="en-GB" sz="2000" b="1" i="1" dirty="0" smtClean="0">
                <a:latin typeface="Book Antiqua" pitchFamily="18" charset="0"/>
              </a:rPr>
              <a:t>ISO27002</a:t>
            </a:r>
            <a:r>
              <a:rPr lang="en-GB" sz="2000" dirty="0" smtClean="0">
                <a:latin typeface="Book Antiqua" pitchFamily="18" charset="0"/>
              </a:rPr>
              <a:t> – IT General Controls </a:t>
            </a:r>
            <a:endParaRPr lang="en-US" sz="2000" dirty="0" smtClean="0">
              <a:latin typeface="Book Antiqua" pitchFamily="18" charset="0"/>
            </a:endParaRPr>
          </a:p>
          <a:p>
            <a:pPr algn="just"/>
            <a:endParaRPr lang="en-GB" sz="1000" b="1" i="1" dirty="0" smtClean="0">
              <a:latin typeface="Book Antiqua" pitchFamily="18" charset="0"/>
            </a:endParaRPr>
          </a:p>
          <a:p>
            <a:pPr algn="just"/>
            <a:r>
              <a:rPr lang="en-GB" sz="2000" b="1" i="1" dirty="0" smtClean="0">
                <a:latin typeface="Book Antiqua" pitchFamily="18" charset="0"/>
              </a:rPr>
              <a:t>Information Technology Infrastructure Library (ITIL)</a:t>
            </a:r>
            <a:r>
              <a:rPr lang="en-GB" sz="2000" dirty="0" smtClean="0">
                <a:latin typeface="Book Antiqua" pitchFamily="18" charset="0"/>
              </a:rPr>
              <a:t> – IT Service Management</a:t>
            </a:r>
            <a:endParaRPr lang="en-US" sz="2000" dirty="0" smtClean="0">
              <a:latin typeface="Book Antiqua" pitchFamily="18" charset="0"/>
            </a:endParaRPr>
          </a:p>
          <a:p>
            <a:pPr lvl="0" algn="just"/>
            <a:endParaRPr lang="en-GB" sz="1000" dirty="0" smtClean="0">
              <a:latin typeface="Book Antiqua" pitchFamily="18" charset="0"/>
            </a:endParaRPr>
          </a:p>
          <a:p>
            <a:pPr lvl="0" algn="just"/>
            <a:r>
              <a:rPr lang="en-GB" sz="2000" b="1" i="1" dirty="0" smtClean="0">
                <a:latin typeface="Book Antiqua" pitchFamily="18" charset="0"/>
              </a:rPr>
              <a:t>Prince 2</a:t>
            </a:r>
            <a:r>
              <a:rPr lang="en-GB" sz="2000" dirty="0" smtClean="0">
                <a:latin typeface="Book Antiqua" pitchFamily="18" charset="0"/>
              </a:rPr>
              <a:t> – Project Management Framework</a:t>
            </a:r>
            <a:endParaRPr lang="en-US" sz="2000" dirty="0" smtClean="0">
              <a:latin typeface="Book Antiqua" pitchFamily="18" charset="0"/>
            </a:endParaRPr>
          </a:p>
          <a:p>
            <a:endParaRPr lang="en-029"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il_fi" descr="http://www.cmmilevels.com/cmmi-levels.jpg"/>
          <p:cNvPicPr preferRelativeResize="0">
            <a:picLocks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685800" y="1087120"/>
            <a:ext cx="77724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115833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6032" y="934864"/>
            <a:ext cx="8692896" cy="589136"/>
          </a:xfrm>
        </p:spPr>
        <p:txBody>
          <a:bodyPr/>
          <a:lstStyle/>
          <a:p>
            <a:pPr marL="342900" indent="-342900" eaLnBrk="1" hangingPunct="1">
              <a:lnSpc>
                <a:spcPct val="90000"/>
              </a:lnSpc>
              <a:spcAft>
                <a:spcPct val="10000"/>
              </a:spcAft>
            </a:pPr>
            <a:r>
              <a:rPr lang="en-GB" altLang="en-US" sz="4800" b="1" dirty="0" smtClean="0">
                <a:solidFill>
                  <a:srgbClr val="7030A0"/>
                </a:solidFill>
              </a:rPr>
              <a:t> </a:t>
            </a:r>
            <a:r>
              <a:rPr lang="en-GB" altLang="en-US" sz="3200" b="1" dirty="0" smtClean="0">
                <a:solidFill>
                  <a:srgbClr val="7030A0"/>
                </a:solidFill>
                <a:latin typeface="Book Antiqua" panose="02040602050305030304" pitchFamily="18" charset="0"/>
              </a:rPr>
              <a:t>Process Capability Models and Assessments</a:t>
            </a:r>
            <a:endParaRPr lang="en-GB" altLang="en-US" b="1" dirty="0" smtClean="0">
              <a:solidFill>
                <a:srgbClr val="7030A0"/>
              </a:solidFill>
              <a:latin typeface="Book Antiqua" panose="02040602050305030304" pitchFamily="18" charset="0"/>
            </a:endParaRPr>
          </a:p>
        </p:txBody>
      </p:sp>
      <p:sp>
        <p:nvSpPr>
          <p:cNvPr id="32772" name="Rectangle 3"/>
          <p:cNvSpPr>
            <a:spLocks noGrp="1" noChangeArrowheads="1"/>
          </p:cNvSpPr>
          <p:nvPr>
            <p:ph idx="1"/>
          </p:nvPr>
        </p:nvSpPr>
        <p:spPr>
          <a:xfrm>
            <a:off x="163286" y="1682496"/>
            <a:ext cx="8850085" cy="4870704"/>
          </a:xfrm>
        </p:spPr>
        <p:txBody>
          <a:bodyPr>
            <a:noAutofit/>
          </a:bodyPr>
          <a:lstStyle/>
          <a:p>
            <a:pPr marL="274320" indent="-274320" algn="just" eaLnBrk="1" fontAlgn="auto" hangingPunct="1">
              <a:lnSpc>
                <a:spcPct val="90000"/>
              </a:lnSpc>
              <a:spcAft>
                <a:spcPct val="10000"/>
              </a:spcAft>
              <a:buClr>
                <a:schemeClr val="accent3"/>
              </a:buClr>
              <a:buFont typeface="Wingdings 2"/>
              <a:buChar char=""/>
              <a:defRPr/>
            </a:pPr>
            <a:r>
              <a:rPr lang="en-GB" sz="2300" dirty="0" smtClean="0">
                <a:latin typeface="Book Antiqua" panose="02040602050305030304" pitchFamily="18" charset="0"/>
                <a:cs typeface="Times New Roman" pitchFamily="18" charset="0"/>
              </a:rPr>
              <a:t>COBIT 5 discontinues the COBIT 4.1, Val IT and Risk IT CMM-based capability maturity modelling approach.</a:t>
            </a:r>
          </a:p>
          <a:p>
            <a:pPr marL="274320" indent="-274320" algn="just" eaLnBrk="1" fontAlgn="auto" hangingPunct="1">
              <a:lnSpc>
                <a:spcPct val="90000"/>
              </a:lnSpc>
              <a:spcAft>
                <a:spcPct val="10000"/>
              </a:spcAft>
              <a:buClr>
                <a:schemeClr val="accent3"/>
              </a:buClr>
              <a:buFont typeface="Wingdings 2"/>
              <a:buChar char=""/>
              <a:defRPr/>
            </a:pPr>
            <a:endParaRPr lang="en-GB" sz="2300" dirty="0" smtClean="0">
              <a:latin typeface="Book Antiqua" panose="02040602050305030304" pitchFamily="18" charset="0"/>
              <a:cs typeface="Times New Roman" pitchFamily="18" charset="0"/>
            </a:endParaRPr>
          </a:p>
          <a:p>
            <a:pPr marL="274320" indent="-274320" algn="just" eaLnBrk="1" fontAlgn="auto" hangingPunct="1">
              <a:lnSpc>
                <a:spcPct val="90000"/>
              </a:lnSpc>
              <a:spcAft>
                <a:spcPct val="10000"/>
              </a:spcAft>
              <a:buClr>
                <a:schemeClr val="accent3"/>
              </a:buClr>
              <a:buFont typeface="Wingdings 2"/>
              <a:buChar char=""/>
              <a:defRPr/>
            </a:pPr>
            <a:r>
              <a:rPr lang="en-GB" sz="2300" dirty="0" smtClean="0">
                <a:latin typeface="Book Antiqua" panose="02040602050305030304" pitchFamily="18" charset="0"/>
                <a:cs typeface="Times New Roman" pitchFamily="18" charset="0"/>
              </a:rPr>
              <a:t>COBIT 5 will be supported by a new process capability assessment approach based on ISO/IEC 15504, and the</a:t>
            </a:r>
            <a:r>
              <a:rPr lang="en-GB" sz="2300" b="1" i="1" dirty="0" smtClean="0">
                <a:latin typeface="Book Antiqua" panose="02040602050305030304" pitchFamily="18" charset="0"/>
                <a:cs typeface="Times New Roman" pitchFamily="18" charset="0"/>
              </a:rPr>
              <a:t> </a:t>
            </a:r>
            <a:r>
              <a:rPr lang="en-GB" sz="2300" b="1" dirty="0" smtClean="0">
                <a:latin typeface="Book Antiqua" panose="02040602050305030304" pitchFamily="18" charset="0"/>
                <a:cs typeface="Times New Roman" pitchFamily="18" charset="0"/>
              </a:rPr>
              <a:t>COBIT Assessment Programme</a:t>
            </a:r>
            <a:r>
              <a:rPr lang="en-GB" sz="2300" dirty="0" smtClean="0">
                <a:latin typeface="Book Antiqua" panose="02040602050305030304" pitchFamily="18" charset="0"/>
                <a:cs typeface="Times New Roman" pitchFamily="18" charset="0"/>
              </a:rPr>
              <a:t> has already been established. It replaces  COBIT 4.1 CMM approach.</a:t>
            </a:r>
          </a:p>
          <a:p>
            <a:pPr marL="274320" indent="-274320" algn="just" eaLnBrk="1" fontAlgn="auto" hangingPunct="1">
              <a:lnSpc>
                <a:spcPct val="90000"/>
              </a:lnSpc>
              <a:spcAft>
                <a:spcPct val="10000"/>
              </a:spcAft>
              <a:buClr>
                <a:schemeClr val="accent3"/>
              </a:buClr>
              <a:buFont typeface="Wingdings 2"/>
              <a:buChar char=""/>
              <a:defRPr/>
            </a:pPr>
            <a:endParaRPr lang="en-GB" sz="2300" dirty="0" smtClean="0">
              <a:latin typeface="Book Antiqua" panose="02040602050305030304" pitchFamily="18" charset="0"/>
              <a:cs typeface="Times New Roman" pitchFamily="18" charset="0"/>
            </a:endParaRPr>
          </a:p>
          <a:p>
            <a:pPr marL="274320" indent="0" algn="just" eaLnBrk="1" fontAlgn="auto" hangingPunct="1">
              <a:lnSpc>
                <a:spcPct val="90000"/>
              </a:lnSpc>
              <a:spcAft>
                <a:spcPct val="10000"/>
              </a:spcAft>
              <a:buClr>
                <a:schemeClr val="accent3"/>
              </a:buClr>
              <a:buFontTx/>
              <a:buNone/>
              <a:defRPr/>
            </a:pPr>
            <a:r>
              <a:rPr lang="en-GB" sz="2300" b="1" i="1" dirty="0" smtClean="0">
                <a:solidFill>
                  <a:srgbClr val="C00000"/>
                </a:solidFill>
                <a:latin typeface="Book Antiqua" panose="02040602050305030304" pitchFamily="18" charset="0"/>
                <a:cs typeface="Times New Roman" pitchFamily="18" charset="0"/>
              </a:rPr>
              <a:t>www.isaca.org/Knowledge-Center/cobit/Pages/COBIT-Assessment-Programme.aspx</a:t>
            </a:r>
            <a:endParaRPr lang="en-GB" sz="2300" dirty="0" smtClean="0">
              <a:solidFill>
                <a:srgbClr val="C00000"/>
              </a:solidFill>
              <a:latin typeface="Book Antiqua" panose="02040602050305030304" pitchFamily="18" charset="0"/>
              <a:cs typeface="Times New Roman" pitchFamily="18" charset="0"/>
            </a:endParaRPr>
          </a:p>
          <a:p>
            <a:pPr marL="274320" indent="-274320" algn="just" eaLnBrk="1" fontAlgn="auto" hangingPunct="1">
              <a:lnSpc>
                <a:spcPct val="90000"/>
              </a:lnSpc>
              <a:spcAft>
                <a:spcPct val="10000"/>
              </a:spcAft>
              <a:buClr>
                <a:schemeClr val="accent3"/>
              </a:buClr>
              <a:buFont typeface="Wingdings 2"/>
              <a:buChar char=""/>
              <a:defRPr/>
            </a:pPr>
            <a:r>
              <a:rPr lang="en-GB" sz="2300" dirty="0" smtClean="0">
                <a:latin typeface="Book Antiqua" panose="02040602050305030304" pitchFamily="18" charset="0"/>
                <a:cs typeface="Times New Roman" pitchFamily="18" charset="0"/>
              </a:rPr>
              <a:t>The COBIT 4.1, Val IT and Risk IT CMM-based approaches are </a:t>
            </a:r>
            <a:r>
              <a:rPr lang="en-GB" sz="2300" b="1" dirty="0" smtClean="0">
                <a:latin typeface="Book Antiqua" panose="02040602050305030304" pitchFamily="18" charset="0"/>
                <a:cs typeface="Times New Roman" pitchFamily="18" charset="0"/>
              </a:rPr>
              <a:t>not considered compatible</a:t>
            </a:r>
            <a:r>
              <a:rPr lang="en-GB" sz="2300" dirty="0" smtClean="0">
                <a:latin typeface="Book Antiqua" panose="02040602050305030304" pitchFamily="18" charset="0"/>
                <a:cs typeface="Times New Roman" pitchFamily="18" charset="0"/>
              </a:rPr>
              <a:t> with the ISO/IEC 15504 approach because the methods use different attributes and measurement scales.</a:t>
            </a:r>
          </a:p>
        </p:txBody>
      </p:sp>
      <p:sp>
        <p:nvSpPr>
          <p:cNvPr id="5" name="Slide Number Placeholder 4"/>
          <p:cNvSpPr>
            <a:spLocks noGrp="1"/>
          </p:cNvSpPr>
          <p:nvPr>
            <p:ph type="sldNum" sz="quarter" idx="4294967295"/>
          </p:nvPr>
        </p:nvSpPr>
        <p:spPr>
          <a:xfrm>
            <a:off x="7924800" y="6356350"/>
            <a:ext cx="762000" cy="365125"/>
          </a:xfrm>
          <a:prstGeom prst="rect">
            <a:avLst/>
          </a:prstGeom>
        </p:spPr>
        <p:txBody>
          <a:bodyPr/>
          <a:lstStyle/>
          <a:p>
            <a:pPr>
              <a:defRPr/>
            </a:pPr>
            <a:fld id="{3A7DFF9B-5E1C-411F-96EA-4CC31C8FA9D8}" type="slidenum">
              <a:rPr lang="en-US"/>
              <a:pPr>
                <a:defRPr/>
              </a:pPr>
              <a:t>81</a:t>
            </a:fld>
            <a:endParaRPr lang="en-US"/>
          </a:p>
        </p:txBody>
      </p:sp>
    </p:spTree>
    <p:extLst>
      <p:ext uri="{BB962C8B-B14F-4D97-AF65-F5344CB8AC3E}">
        <p14:creationId xmlns:p14="http://schemas.microsoft.com/office/powerpoint/2010/main" xmlns="" val="13737162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07264" y="835152"/>
            <a:ext cx="8778240" cy="1143000"/>
          </a:xfrm>
        </p:spPr>
        <p:txBody>
          <a:bodyPr>
            <a:noAutofit/>
          </a:bodyPr>
          <a:lstStyle/>
          <a:p>
            <a:pPr marL="342900" indent="-342900" eaLnBrk="1" fontAlgn="auto" hangingPunct="1">
              <a:lnSpc>
                <a:spcPct val="90000"/>
              </a:lnSpc>
              <a:spcAft>
                <a:spcPct val="10000"/>
              </a:spcAft>
              <a:defRPr/>
            </a:pPr>
            <a:r>
              <a:rPr lang="en-GB" sz="3600" b="1" dirty="0" smtClean="0">
                <a:solidFill>
                  <a:srgbClr val="7030A0"/>
                </a:solidFill>
                <a:latin typeface="Book Antiqua" pitchFamily="18" charset="0"/>
              </a:rPr>
              <a:t>Process Capability Models and Assessments </a:t>
            </a:r>
            <a:r>
              <a:rPr lang="en-GB" sz="1100" b="1" dirty="0" smtClean="0">
                <a:solidFill>
                  <a:srgbClr val="7030A0"/>
                </a:solidFill>
                <a:latin typeface="Book Antiqua" pitchFamily="18" charset="0"/>
              </a:rPr>
              <a:t>(cont.)</a:t>
            </a:r>
          </a:p>
        </p:txBody>
      </p:sp>
      <p:pic>
        <p:nvPicPr>
          <p:cNvPr id="3686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296" y="2048256"/>
            <a:ext cx="8241792" cy="4608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TextBox 4"/>
          <p:cNvSpPr txBox="1">
            <a:spLocks noChangeArrowheads="1"/>
          </p:cNvSpPr>
          <p:nvPr/>
        </p:nvSpPr>
        <p:spPr bwMode="auto">
          <a:xfrm>
            <a:off x="4474464" y="2130552"/>
            <a:ext cx="1524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rgbClr val="FF0000"/>
                </a:solidFill>
              </a:rPr>
              <a:t>COBIT 4.1/5</a:t>
            </a:r>
          </a:p>
        </p:txBody>
      </p:sp>
      <p:sp>
        <p:nvSpPr>
          <p:cNvPr id="6" name="Slide Number Placeholder 5"/>
          <p:cNvSpPr>
            <a:spLocks noGrp="1"/>
          </p:cNvSpPr>
          <p:nvPr>
            <p:ph type="sldNum" sz="quarter" idx="4294967295"/>
          </p:nvPr>
        </p:nvSpPr>
        <p:spPr>
          <a:xfrm>
            <a:off x="7924800" y="6356350"/>
            <a:ext cx="762000" cy="365125"/>
          </a:xfrm>
          <a:prstGeom prst="rect">
            <a:avLst/>
          </a:prstGeom>
        </p:spPr>
        <p:txBody>
          <a:bodyPr/>
          <a:lstStyle/>
          <a:p>
            <a:pPr>
              <a:defRPr/>
            </a:pPr>
            <a:fld id="{A38AD6C6-3D83-4A20-A535-B1FF744CA33B}" type="slidenum">
              <a:rPr lang="en-US"/>
              <a:pPr>
                <a:defRPr/>
              </a:pPr>
              <a:t>82</a:t>
            </a:fld>
            <a:endParaRPr lang="en-US"/>
          </a:p>
        </p:txBody>
      </p:sp>
      <p:sp>
        <p:nvSpPr>
          <p:cNvPr id="36870" name="Rectangle 6"/>
          <p:cNvSpPr>
            <a:spLocks noChangeArrowheads="1"/>
          </p:cNvSpPr>
          <p:nvPr/>
        </p:nvSpPr>
        <p:spPr bwMode="auto">
          <a:xfrm>
            <a:off x="3566160" y="6547104"/>
            <a:ext cx="4248912" cy="21544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000" dirty="0">
                <a:cs typeface="Arial" charset="0"/>
              </a:rPr>
              <a:t>© 2012 ISACA</a:t>
            </a:r>
            <a:r>
              <a:rPr lang="en-US" altLang="en-US" sz="1000" baseline="30000" dirty="0">
                <a:cs typeface="Arial" charset="0"/>
              </a:rPr>
              <a:t>®</a:t>
            </a:r>
            <a:r>
              <a:rPr lang="en-US" altLang="en-US" sz="1000" dirty="0">
                <a:cs typeface="Arial" charset="0"/>
              </a:rPr>
              <a:t>  All rights reserved.</a:t>
            </a:r>
          </a:p>
        </p:txBody>
      </p:sp>
    </p:spTree>
    <p:extLst>
      <p:ext uri="{BB962C8B-B14F-4D97-AF65-F5344CB8AC3E}">
        <p14:creationId xmlns:p14="http://schemas.microsoft.com/office/powerpoint/2010/main" xmlns="" val="19556063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1088571"/>
            <a:ext cx="8229600" cy="585683"/>
          </a:xfrm>
        </p:spPr>
        <p:txBody>
          <a:bodyPr/>
          <a:lstStyle/>
          <a:p>
            <a:r>
              <a:rPr lang="en-US" sz="2400" b="1" dirty="0" smtClean="0">
                <a:solidFill>
                  <a:srgbClr val="7030A0"/>
                </a:solidFill>
                <a:latin typeface="Book Antiqua" pitchFamily="18" charset="0"/>
              </a:rPr>
              <a:t>COBIT 5 Family</a:t>
            </a:r>
            <a:endParaRPr lang="en-US" sz="2400" b="1" dirty="0">
              <a:solidFill>
                <a:srgbClr val="7030A0"/>
              </a:solidFill>
              <a:latin typeface="Book Antiqua" pitchFamily="18" charset="0"/>
            </a:endParaRPr>
          </a:p>
        </p:txBody>
      </p:sp>
      <p:pic>
        <p:nvPicPr>
          <p:cNvPr id="4" name="Picture 5"/>
          <p:cNvPicPr>
            <a:picLocks noGrp="1" noChangeAspect="1" noChangeArrowheads="1"/>
          </p:cNvPicPr>
          <p:nvPr>
            <p:ph idx="1"/>
          </p:nvPr>
        </p:nvPicPr>
        <p:blipFill>
          <a:blip r:embed="rId3" cstate="print"/>
          <a:srcRect/>
          <a:stretch>
            <a:fillRect/>
          </a:stretch>
        </p:blipFill>
        <p:spPr>
          <a:xfrm>
            <a:off x="965913" y="1783949"/>
            <a:ext cx="7464247" cy="4166090"/>
          </a:xfrm>
          <a:noFill/>
          <a:ln>
            <a:solidFill>
              <a:schemeClr val="accent1"/>
            </a:solidFill>
          </a:ln>
        </p:spPr>
      </p:pic>
      <p:sp>
        <p:nvSpPr>
          <p:cNvPr id="6" name="Rectangle 6"/>
          <p:cNvSpPr>
            <a:spLocks noChangeArrowheads="1"/>
          </p:cNvSpPr>
          <p:nvPr/>
        </p:nvSpPr>
        <p:spPr bwMode="auto">
          <a:xfrm>
            <a:off x="3923938" y="6302844"/>
            <a:ext cx="4876800" cy="246063"/>
          </a:xfrm>
          <a:prstGeom prst="rect">
            <a:avLst/>
          </a:prstGeom>
          <a:solidFill>
            <a:schemeClr val="bg1"/>
          </a:solidFill>
          <a:ln w="9525">
            <a:noFill/>
            <a:miter lim="800000"/>
            <a:headEnd/>
            <a:tailEnd/>
          </a:ln>
        </p:spPr>
        <p:txBody>
          <a:bodyPr>
            <a:spAutoFit/>
          </a:bodyPr>
          <a:lstStyle/>
          <a:p>
            <a:pPr algn="ctr"/>
            <a:r>
              <a:rPr lang="en-US" sz="1000" dirty="0"/>
              <a:t>Source:  COBIT</a:t>
            </a:r>
            <a:r>
              <a:rPr lang="en-US" sz="1000" baseline="30000" dirty="0"/>
              <a:t>®</a:t>
            </a:r>
            <a:r>
              <a:rPr lang="en-US" sz="1000" dirty="0"/>
              <a:t> 5, figure 11. © 2012 ISACA</a:t>
            </a:r>
            <a:r>
              <a:rPr lang="en-US" sz="1000" baseline="30000" dirty="0"/>
              <a:t>®</a:t>
            </a:r>
            <a:r>
              <a:rPr lang="en-US" sz="1000" dirty="0"/>
              <a:t>  All rights reserved.</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7030A0"/>
                </a:solidFill>
                <a:latin typeface="Book Antiqua" pitchFamily="18" charset="0"/>
              </a:rPr>
              <a:t>ISO 27000 Standards for Information Security Management</a:t>
            </a:r>
            <a:endParaRPr lang="en-US" dirty="0"/>
          </a:p>
        </p:txBody>
      </p:sp>
      <p:sp>
        <p:nvSpPr>
          <p:cNvPr id="3" name="Content Placeholder 2"/>
          <p:cNvSpPr>
            <a:spLocks noGrp="1"/>
          </p:cNvSpPr>
          <p:nvPr>
            <p:ph idx="1"/>
          </p:nvPr>
        </p:nvSpPr>
        <p:spPr/>
        <p:txBody>
          <a:bodyPr/>
          <a:lstStyle/>
          <a:p>
            <a:r>
              <a:rPr lang="en-US" dirty="0"/>
              <a:t>An information security management system (ISMS) is a set of policies and procedures for systematically managing an organization's sensitive data. The goal of an ISMS is to minimize risk and ensure </a:t>
            </a:r>
            <a:r>
              <a:rPr lang="en-US" b="1" dirty="0"/>
              <a:t>business </a:t>
            </a:r>
            <a:r>
              <a:rPr lang="en-US" b="1" dirty="0" err="1" smtClean="0"/>
              <a:t>continuty</a:t>
            </a:r>
            <a:r>
              <a:rPr lang="en-US" b="1" dirty="0" smtClean="0"/>
              <a:t> </a:t>
            </a:r>
            <a:r>
              <a:rPr lang="en-US" dirty="0"/>
              <a:t>by pro-actively limiting the impact of a security breach</a:t>
            </a:r>
          </a:p>
        </p:txBody>
      </p:sp>
    </p:spTree>
    <p:extLst>
      <p:ext uri="{BB962C8B-B14F-4D97-AF65-F5344CB8AC3E}">
        <p14:creationId xmlns:p14="http://schemas.microsoft.com/office/powerpoint/2010/main" xmlns="" val="31482036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7030A0"/>
                </a:solidFill>
                <a:latin typeface="Book Antiqua" pitchFamily="18" charset="0"/>
              </a:rPr>
              <a:t>ISO 27000 Standards for Information Security Management</a:t>
            </a:r>
            <a:r>
              <a:rPr lang="en-US" sz="2800" b="1" dirty="0">
                <a:solidFill>
                  <a:srgbClr val="000000"/>
                </a:solidFill>
                <a:latin typeface="Book Antiqua" pitchFamily="18" charset="0"/>
              </a:rPr>
              <a:t/>
            </a:r>
            <a:br>
              <a:rPr lang="en-US" sz="2800" b="1" dirty="0">
                <a:solidFill>
                  <a:srgbClr val="000000"/>
                </a:solidFill>
                <a:latin typeface="Book Antiqua" pitchFamily="18" charset="0"/>
              </a:rPr>
            </a:br>
            <a:endParaRPr lang="en-US" dirty="0"/>
          </a:p>
        </p:txBody>
      </p:sp>
      <p:sp>
        <p:nvSpPr>
          <p:cNvPr id="3" name="Content Placeholder 2"/>
          <p:cNvSpPr>
            <a:spLocks noGrp="1"/>
          </p:cNvSpPr>
          <p:nvPr>
            <p:ph idx="1"/>
          </p:nvPr>
        </p:nvSpPr>
        <p:spPr/>
        <p:txBody>
          <a:bodyPr/>
          <a:lstStyle/>
          <a:p>
            <a:r>
              <a:rPr lang="en-US" dirty="0"/>
              <a:t>An ISMS typically addresses employee behavior and processes as well as data and technology. It can be targeted towards a particular type of data, such as customer data, or it can be implemented in a comprehensive way that becomes part of the company's culture. </a:t>
            </a:r>
          </a:p>
        </p:txBody>
      </p:sp>
    </p:spTree>
    <p:extLst>
      <p:ext uri="{BB962C8B-B14F-4D97-AF65-F5344CB8AC3E}">
        <p14:creationId xmlns:p14="http://schemas.microsoft.com/office/powerpoint/2010/main" xmlns="" val="385162500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531180" cy="838200"/>
          </a:xfrm>
        </p:spPr>
        <p:txBody>
          <a:bodyPr/>
          <a:lstStyle/>
          <a:p>
            <a:r>
              <a:rPr lang="en-GB" sz="4800" b="1" dirty="0" smtClean="0">
                <a:latin typeface="Book Antiqua" pitchFamily="18" charset="0"/>
              </a:rPr>
              <a:t/>
            </a:r>
            <a:br>
              <a:rPr lang="en-GB" sz="4800" b="1" dirty="0" smtClean="0">
                <a:latin typeface="Book Antiqua" pitchFamily="18" charset="0"/>
              </a:rPr>
            </a:br>
            <a:r>
              <a:rPr lang="en-GB" sz="2800" b="1" dirty="0" smtClean="0">
                <a:solidFill>
                  <a:srgbClr val="7030A0"/>
                </a:solidFill>
                <a:latin typeface="Book Antiqua" pitchFamily="18" charset="0"/>
              </a:rPr>
              <a:t>ISO 27000 Standards for Information Security Management</a:t>
            </a:r>
            <a:r>
              <a:rPr lang="en-US" sz="2800" b="1" dirty="0" smtClean="0">
                <a:latin typeface="Book Antiqua" pitchFamily="18" charset="0"/>
              </a:rPr>
              <a:t/>
            </a:r>
            <a:br>
              <a:rPr lang="en-US" sz="2800" b="1" dirty="0" smtClean="0">
                <a:latin typeface="Book Antiqua" pitchFamily="18" charset="0"/>
              </a:rPr>
            </a:br>
            <a:endParaRPr lang="en-US" sz="2800" b="1" dirty="0">
              <a:latin typeface="Book Antiqua" pitchFamily="18" charset="0"/>
            </a:endParaRPr>
          </a:p>
        </p:txBody>
      </p:sp>
      <p:sp>
        <p:nvSpPr>
          <p:cNvPr id="3" name="Content Placeholder 2"/>
          <p:cNvSpPr>
            <a:spLocks noGrp="1"/>
          </p:cNvSpPr>
          <p:nvPr>
            <p:ph idx="1"/>
          </p:nvPr>
        </p:nvSpPr>
        <p:spPr>
          <a:xfrm>
            <a:off x="376247" y="2494683"/>
            <a:ext cx="8157966" cy="3944753"/>
          </a:xfrm>
        </p:spPr>
        <p:txBody>
          <a:bodyPr/>
          <a:lstStyle/>
          <a:p>
            <a:pPr algn="just"/>
            <a:r>
              <a:rPr lang="en-GB" sz="1800" dirty="0" smtClean="0">
                <a:latin typeface="Book Antiqua" pitchFamily="18" charset="0"/>
              </a:rPr>
              <a:t>The most important Information Security Management standards are the ISO 27000 series and the key ‘sub-set’ for IT Auditors in the 27000 series are ISO 27001 and 27002. </a:t>
            </a:r>
          </a:p>
          <a:p>
            <a:pPr algn="just"/>
            <a:endParaRPr lang="en-GB" sz="1800" dirty="0" smtClean="0">
              <a:latin typeface="Book Antiqua" pitchFamily="18" charset="0"/>
            </a:endParaRPr>
          </a:p>
          <a:p>
            <a:pPr algn="just"/>
            <a:r>
              <a:rPr lang="en-GB" sz="1800" dirty="0" smtClean="0">
                <a:latin typeface="Book Antiqua" pitchFamily="18" charset="0"/>
              </a:rPr>
              <a:t>ISO 27001 is an excellent control framework for protection of information assets. ISO 27001 (its full title is actually ISO/IEC 27001:2013 an update from ISO 27001: 2005) forms the basis for an assessment of an organisation’s ISMS and can be used as a basis for a formal certification to the standard by external verifiers i.e. ISO 27001 is the control document against which an organisation’s ISMS is assessed. </a:t>
            </a:r>
          </a:p>
          <a:p>
            <a:pPr algn="just"/>
            <a:endParaRPr lang="en-GB" sz="1800" dirty="0" smtClean="0">
              <a:latin typeface="Book Antiqua" pitchFamily="18" charset="0"/>
            </a:endParaRPr>
          </a:p>
          <a:p>
            <a:pPr algn="just"/>
            <a:r>
              <a:rPr lang="en-GB" sz="1800" dirty="0" smtClean="0">
                <a:latin typeface="Book Antiqua" pitchFamily="18" charset="0"/>
              </a:rPr>
              <a:t>ISO 27002 covers the control procedures and are very important for general and application controls. </a:t>
            </a:r>
            <a:endParaRPr lang="en-US" sz="1800" dirty="0" smtClean="0">
              <a:latin typeface="Book Antiqua" pitchFamily="18" charset="0"/>
            </a:endParaRPr>
          </a:p>
          <a:p>
            <a:pPr>
              <a:buNone/>
            </a:pPr>
            <a:endParaRPr lang="en-US" sz="2000" dirty="0" smtClean="0"/>
          </a:p>
          <a:p>
            <a:pPr>
              <a:buNone/>
            </a:pPr>
            <a:endParaRPr lang="en-US" sz="2000" dirty="0"/>
          </a:p>
          <a:p>
            <a:pPr>
              <a:buNone/>
            </a:pPr>
            <a:endParaRPr lang="en-US"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7030A0"/>
                </a:solidFill>
                <a:latin typeface="Book Antiqua" pitchFamily="18" charset="0"/>
              </a:rPr>
              <a:t>ISO 27000 Standards for Information Security Management</a:t>
            </a:r>
            <a:r>
              <a:rPr lang="en-US" sz="2800" b="1" dirty="0">
                <a:solidFill>
                  <a:srgbClr val="000000"/>
                </a:solidFill>
                <a:latin typeface="Book Antiqua" pitchFamily="18" charset="0"/>
              </a:rPr>
              <a:t/>
            </a:r>
            <a:br>
              <a:rPr lang="en-US" sz="2800" b="1" dirty="0">
                <a:solidFill>
                  <a:srgbClr val="000000"/>
                </a:solidFill>
                <a:latin typeface="Book Antiqua" pitchFamily="18" charset="0"/>
              </a:rPr>
            </a:br>
            <a:endParaRPr lang="en-US" dirty="0"/>
          </a:p>
        </p:txBody>
      </p:sp>
      <p:sp>
        <p:nvSpPr>
          <p:cNvPr id="3" name="Content Placeholder 2"/>
          <p:cNvSpPr>
            <a:spLocks noGrp="1"/>
          </p:cNvSpPr>
          <p:nvPr>
            <p:ph idx="1"/>
          </p:nvPr>
        </p:nvSpPr>
        <p:spPr/>
        <p:txBody>
          <a:bodyPr/>
          <a:lstStyle/>
          <a:p>
            <a:r>
              <a:rPr lang="en-US" dirty="0"/>
              <a:t>ISO </a:t>
            </a:r>
            <a:r>
              <a:rPr lang="en-US" dirty="0" smtClean="0"/>
              <a:t>27001 </a:t>
            </a:r>
            <a:r>
              <a:rPr lang="en-US" dirty="0"/>
              <a:t>is a specification for creating an ISMS. It does not mandate specific actions, but includes suggestions for documentation, internal audits, continual improvement, and corrective and preventive action.</a:t>
            </a:r>
          </a:p>
        </p:txBody>
      </p:sp>
    </p:spTree>
    <p:extLst>
      <p:ext uri="{BB962C8B-B14F-4D97-AF65-F5344CB8AC3E}">
        <p14:creationId xmlns:p14="http://schemas.microsoft.com/office/powerpoint/2010/main" xmlns="" val="36406225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7030A0"/>
                </a:solidFill>
              </a:rPr>
              <a:t>ISO 22301 Business Continuity Management System (BCMS)</a:t>
            </a:r>
            <a:endParaRPr lang="en-US" sz="2400" dirty="0">
              <a:solidFill>
                <a:srgbClr val="7030A0"/>
              </a:solidFill>
            </a:endParaRPr>
          </a:p>
        </p:txBody>
      </p:sp>
      <p:sp>
        <p:nvSpPr>
          <p:cNvPr id="3" name="Content Placeholder 2"/>
          <p:cNvSpPr>
            <a:spLocks noGrp="1"/>
          </p:cNvSpPr>
          <p:nvPr>
            <p:ph idx="1"/>
          </p:nvPr>
        </p:nvSpPr>
        <p:spPr>
          <a:xfrm>
            <a:off x="598714" y="2087951"/>
            <a:ext cx="7837715" cy="3746179"/>
          </a:xfrm>
        </p:spPr>
        <p:txBody>
          <a:bodyPr/>
          <a:lstStyle/>
          <a:p>
            <a:pPr algn="just"/>
            <a:r>
              <a:rPr lang="en-US" sz="1800" dirty="0" smtClean="0">
                <a:latin typeface="Book Antiqua" pitchFamily="18" charset="0"/>
              </a:rPr>
              <a:t>This  is the world’s first international standard for Business Continuity Management (BCM) . It was developed to help organizations minimize the risk of business disruptions . </a:t>
            </a:r>
          </a:p>
          <a:p>
            <a:pPr algn="just">
              <a:buNone/>
            </a:pPr>
            <a:endParaRPr lang="en-US" sz="1800" dirty="0" smtClean="0">
              <a:latin typeface="Book Antiqua" pitchFamily="18" charset="0"/>
            </a:endParaRPr>
          </a:p>
          <a:p>
            <a:pPr algn="just"/>
            <a:r>
              <a:rPr lang="en-US" sz="1800" dirty="0" smtClean="0">
                <a:latin typeface="Book Antiqua" pitchFamily="18" charset="0"/>
              </a:rPr>
              <a:t>This standard currently replaces the current British standard  BS 25999 and places greater emphasis on  : </a:t>
            </a:r>
          </a:p>
          <a:p>
            <a:pPr indent="120650" algn="just">
              <a:buFont typeface="Wingdings" panose="05000000000000000000" pitchFamily="2" charset="2"/>
              <a:buChar char="ü"/>
            </a:pPr>
            <a:r>
              <a:rPr lang="en-US" sz="1800" dirty="0">
                <a:latin typeface="Book Antiqua" pitchFamily="18" charset="0"/>
              </a:rPr>
              <a:t> </a:t>
            </a:r>
            <a:r>
              <a:rPr lang="en-US" sz="1800" dirty="0" smtClean="0">
                <a:latin typeface="Book Antiqua" pitchFamily="18" charset="0"/>
              </a:rPr>
              <a:t>      Setting the objectives, monitoring its performance and metrics.</a:t>
            </a:r>
          </a:p>
          <a:p>
            <a:pPr indent="120650" algn="just">
              <a:buFont typeface="Wingdings" panose="05000000000000000000" pitchFamily="2" charset="2"/>
              <a:buChar char="ü"/>
            </a:pPr>
            <a:r>
              <a:rPr lang="en-US" sz="1800" dirty="0" smtClean="0">
                <a:latin typeface="Book Antiqua" pitchFamily="18" charset="0"/>
              </a:rPr>
              <a:t> 	Clearer expectations on management</a:t>
            </a:r>
          </a:p>
          <a:p>
            <a:pPr marL="909638" indent="-561975" algn="just">
              <a:buFont typeface="Wingdings" panose="05000000000000000000" pitchFamily="2" charset="2"/>
              <a:buChar char="ü"/>
            </a:pPr>
            <a:r>
              <a:rPr lang="en-US" sz="1800" dirty="0" smtClean="0">
                <a:latin typeface="Book Antiqua" pitchFamily="18" charset="0"/>
              </a:rPr>
              <a:t>	More careful planning for and  preparing resources needed for ensuring business continuity.</a:t>
            </a:r>
            <a:endParaRPr lang="en-US" sz="1800" dirty="0">
              <a:latin typeface="Book Antiqua" pitchFamily="18" charset="0"/>
            </a:endParaRPr>
          </a:p>
        </p:txBody>
      </p:sp>
    </p:spTree>
    <p:extLst>
      <p:ext uri="{BB962C8B-B14F-4D97-AF65-F5344CB8AC3E}">
        <p14:creationId xmlns:p14="http://schemas.microsoft.com/office/powerpoint/2010/main" xmlns="" val="27037949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7030A0"/>
                </a:solidFill>
              </a:rPr>
              <a:t>ISO 22301 Business Continuity Management System (BCMS)</a:t>
            </a:r>
            <a:endParaRPr lang="en-US" dirty="0"/>
          </a:p>
        </p:txBody>
      </p:sp>
      <p:sp>
        <p:nvSpPr>
          <p:cNvPr id="3" name="Content Placeholder 2"/>
          <p:cNvSpPr>
            <a:spLocks noGrp="1"/>
          </p:cNvSpPr>
          <p:nvPr>
            <p:ph idx="1"/>
          </p:nvPr>
        </p:nvSpPr>
        <p:spPr/>
        <p:txBody>
          <a:bodyPr/>
          <a:lstStyle/>
          <a:p>
            <a:r>
              <a:rPr lang="en-US" dirty="0">
                <a:latin typeface="Open Sans"/>
              </a:rPr>
              <a:t>Business Continuity (BC) is defined as the capability of the organization to continue delivery of products or services at acceptable predefined levels following a disruptive incident. </a:t>
            </a:r>
            <a:r>
              <a:rPr lang="en-US" i="1" dirty="0">
                <a:latin typeface="Open Sans"/>
              </a:rPr>
              <a:t>(Source: ISO 22301:2012)</a:t>
            </a:r>
            <a:endParaRPr lang="en-US" dirty="0"/>
          </a:p>
        </p:txBody>
      </p:sp>
    </p:spTree>
    <p:extLst>
      <p:ext uri="{BB962C8B-B14F-4D97-AF65-F5344CB8AC3E}">
        <p14:creationId xmlns:p14="http://schemas.microsoft.com/office/powerpoint/2010/main" xmlns="" val="996967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a:xfrm>
            <a:off x="381000" y="1143001"/>
            <a:ext cx="8229600" cy="598714"/>
          </a:xfrm>
        </p:spPr>
        <p:txBody>
          <a:bodyPr/>
          <a:lstStyle/>
          <a:p>
            <a:r>
              <a:rPr lang="en-US" dirty="0" smtClean="0">
                <a:solidFill>
                  <a:srgbClr val="7030A0"/>
                </a:solidFill>
              </a:rPr>
              <a:t>   </a:t>
            </a:r>
            <a:r>
              <a:rPr lang="en-US" sz="2800" dirty="0">
                <a:solidFill>
                  <a:srgbClr val="7030A0"/>
                </a:solidFill>
                <a:latin typeface="Book Antiqua" pitchFamily="18" charset="0"/>
              </a:rPr>
              <a:t>Professional</a:t>
            </a:r>
            <a:r>
              <a:rPr lang="en-US" sz="2800" dirty="0">
                <a:solidFill>
                  <a:srgbClr val="7030A0"/>
                </a:solidFill>
              </a:rPr>
              <a:t> </a:t>
            </a:r>
            <a:r>
              <a:rPr lang="en-US" sz="2800" dirty="0">
                <a:solidFill>
                  <a:srgbClr val="7030A0"/>
                </a:solidFill>
                <a:latin typeface="Book Antiqua" pitchFamily="18" charset="0"/>
              </a:rPr>
              <a:t>Ethics</a:t>
            </a:r>
          </a:p>
        </p:txBody>
      </p:sp>
      <p:sp>
        <p:nvSpPr>
          <p:cNvPr id="3083" name="Rectangle 11"/>
          <p:cNvSpPr>
            <a:spLocks noGrp="1" noChangeArrowheads="1"/>
          </p:cNvSpPr>
          <p:nvPr>
            <p:ph idx="1"/>
          </p:nvPr>
        </p:nvSpPr>
        <p:spPr>
          <a:xfrm>
            <a:off x="402772" y="2013857"/>
            <a:ext cx="8560738" cy="1940896"/>
          </a:xfrm>
        </p:spPr>
        <p:txBody>
          <a:bodyPr/>
          <a:lstStyle/>
          <a:p>
            <a:pPr algn="just"/>
            <a:r>
              <a:rPr lang="en-GB" sz="2000" dirty="0" smtClean="0">
                <a:latin typeface="Book Antiqua" pitchFamily="18" charset="0"/>
              </a:rPr>
              <a:t>Ethics is known as a moral philosophy. It addresses the question of behavioural conduct, intentions, decisions, and actions between those that are good (right) and those that are bad (wrong).</a:t>
            </a:r>
          </a:p>
          <a:p>
            <a:pPr marL="0" indent="0" algn="just">
              <a:buNone/>
            </a:pPr>
            <a:endParaRPr lang="en-GB" sz="2000" dirty="0" smtClean="0">
              <a:latin typeface="Book Antiqua" pitchFamily="18" charset="0"/>
            </a:endParaRPr>
          </a:p>
          <a:p>
            <a:pPr algn="just"/>
            <a:r>
              <a:rPr lang="en-GB" sz="2000" dirty="0" smtClean="0">
                <a:latin typeface="Book Antiqua" pitchFamily="18" charset="0"/>
              </a:rPr>
              <a:t>As IT Auditors we have to abide by a specific code while undertaking our work.  Why do you think this is necessary?</a:t>
            </a:r>
          </a:p>
          <a:p>
            <a:pPr marL="0" indent="0">
              <a:buNone/>
            </a:pPr>
            <a:endParaRPr lang="en-GB" sz="1800" dirty="0">
              <a:latin typeface="Book Antiqua" pitchFamily="18" charset="0"/>
            </a:endParaRPr>
          </a:p>
        </p:txBody>
      </p:sp>
      <p:pic>
        <p:nvPicPr>
          <p:cNvPr id="1027" name="Picture 3" descr="C:\Users\Bancroft\AppData\Local\Microsoft\Windows\Temporary Internet Files\Content.IE5\ZL3QOPBA\question-mark-face[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46355" y="5010667"/>
            <a:ext cx="1215248" cy="1371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3">
                                            <p:txEl>
                                              <p:pRg st="0" end="0"/>
                                            </p:txEl>
                                          </p:spTgt>
                                        </p:tgtEl>
                                        <p:attrNameLst>
                                          <p:attrName>style.visibility</p:attrName>
                                        </p:attrNameLst>
                                      </p:cBhvr>
                                      <p:to>
                                        <p:strVal val="visible"/>
                                      </p:to>
                                    </p:set>
                                    <p:animEffect transition="in" filter="fade">
                                      <p:cBhvr>
                                        <p:cTn id="7" dur="2000"/>
                                        <p:tgtEl>
                                          <p:spTgt spid="3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3">
                                            <p:txEl>
                                              <p:pRg st="2" end="2"/>
                                            </p:txEl>
                                          </p:spTgt>
                                        </p:tgtEl>
                                        <p:attrNameLst>
                                          <p:attrName>style.visibility</p:attrName>
                                        </p:attrNameLst>
                                      </p:cBhvr>
                                      <p:to>
                                        <p:strVal val="visible"/>
                                      </p:to>
                                    </p:set>
                                    <p:animEffect transition="in" filter="fade">
                                      <p:cBhvr>
                                        <p:cTn id="12" dur="2000"/>
                                        <p:tgtEl>
                                          <p:spTgt spid="3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7030A0"/>
                </a:solidFill>
              </a:rPr>
              <a:t>ISO 22301 Business Continuity Management System (BCMS)</a:t>
            </a:r>
            <a:endParaRPr lang="en-US" dirty="0"/>
          </a:p>
        </p:txBody>
      </p:sp>
      <p:sp>
        <p:nvSpPr>
          <p:cNvPr id="3" name="Content Placeholder 2"/>
          <p:cNvSpPr>
            <a:spLocks noGrp="1"/>
          </p:cNvSpPr>
          <p:nvPr>
            <p:ph idx="1"/>
          </p:nvPr>
        </p:nvSpPr>
        <p:spPr/>
        <p:txBody>
          <a:bodyPr/>
          <a:lstStyle/>
          <a:p>
            <a:r>
              <a:rPr lang="en-US" dirty="0">
                <a:latin typeface="Open Sans"/>
              </a:rPr>
              <a:t>Business Continuity Management (BCM) is defined as a holistic management process that identifies potential threats to an organization and the impacts to business operations those threats, if realized, might </a:t>
            </a:r>
            <a:r>
              <a:rPr lang="en-US" dirty="0" smtClean="0">
                <a:latin typeface="Open Sans"/>
              </a:rPr>
              <a:t>cause</a:t>
            </a:r>
            <a:r>
              <a:rPr lang="en-US" dirty="0">
                <a:latin typeface="Open Sans"/>
              </a:rPr>
              <a:t>.</a:t>
            </a:r>
            <a:endParaRPr lang="en-US" dirty="0"/>
          </a:p>
        </p:txBody>
      </p:sp>
    </p:spTree>
    <p:extLst>
      <p:ext uri="{BB962C8B-B14F-4D97-AF65-F5344CB8AC3E}">
        <p14:creationId xmlns:p14="http://schemas.microsoft.com/office/powerpoint/2010/main" xmlns="" val="26605330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7030A0"/>
                </a:solidFill>
              </a:rPr>
              <a:t>ISO 22301 Business Continuity Management System (BCMS)</a:t>
            </a:r>
            <a:endParaRPr lang="en-US" dirty="0"/>
          </a:p>
        </p:txBody>
      </p:sp>
      <p:sp>
        <p:nvSpPr>
          <p:cNvPr id="3" name="Content Placeholder 2"/>
          <p:cNvSpPr>
            <a:spLocks noGrp="1"/>
          </p:cNvSpPr>
          <p:nvPr>
            <p:ph idx="1"/>
          </p:nvPr>
        </p:nvSpPr>
        <p:spPr/>
        <p:txBody>
          <a:bodyPr/>
          <a:lstStyle/>
          <a:p>
            <a:pPr marL="0" lvl="0" indent="0">
              <a:buNone/>
            </a:pPr>
            <a:r>
              <a:rPr lang="en-US" dirty="0" smtClean="0">
                <a:latin typeface="Open Sans"/>
              </a:rPr>
              <a:t>This </a:t>
            </a:r>
            <a:r>
              <a:rPr lang="en-US" dirty="0">
                <a:latin typeface="Open Sans"/>
              </a:rPr>
              <a:t>provides a framework for building organizational resilience with the capability of an effective response that safeguards the interests of its key stakeholders, reputation, brand and value-creating activities. </a:t>
            </a:r>
            <a:r>
              <a:rPr lang="en-US" i="1" dirty="0">
                <a:latin typeface="Open Sans"/>
              </a:rPr>
              <a:t>(Source: ISO 22301:2012)</a:t>
            </a:r>
            <a:endParaRPr lang="en-US" dirty="0"/>
          </a:p>
          <a:p>
            <a:endParaRPr lang="en-US" dirty="0"/>
          </a:p>
        </p:txBody>
      </p:sp>
    </p:spTree>
    <p:extLst>
      <p:ext uri="{BB962C8B-B14F-4D97-AF65-F5344CB8AC3E}">
        <p14:creationId xmlns:p14="http://schemas.microsoft.com/office/powerpoint/2010/main" xmlns="" val="38085202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78" y="1529593"/>
            <a:ext cx="7010400" cy="402238"/>
          </a:xfrm>
        </p:spPr>
        <p:txBody>
          <a:bodyPr/>
          <a:lstStyle/>
          <a:p>
            <a:r>
              <a:rPr lang="en-GB" sz="4800" b="1" dirty="0" smtClean="0">
                <a:latin typeface="Book Antiqua" pitchFamily="18" charset="0"/>
              </a:rPr>
              <a:t/>
            </a:r>
            <a:br>
              <a:rPr lang="en-GB" sz="4800" b="1" dirty="0" smtClean="0">
                <a:latin typeface="Book Antiqua" pitchFamily="18" charset="0"/>
              </a:rPr>
            </a:br>
            <a:r>
              <a:rPr lang="en-GB" sz="4800" b="1" dirty="0" smtClean="0">
                <a:latin typeface="Book Antiqua" pitchFamily="18" charset="0"/>
              </a:rPr>
              <a:t>     </a:t>
            </a:r>
            <a:r>
              <a:rPr lang="en-GB" sz="2800" b="1" dirty="0" smtClean="0">
                <a:solidFill>
                  <a:srgbClr val="7030A0"/>
                </a:solidFill>
                <a:latin typeface="Book Antiqua" pitchFamily="18" charset="0"/>
              </a:rPr>
              <a:t>ITIL - IT Service Management</a:t>
            </a:r>
            <a:br>
              <a:rPr lang="en-GB" sz="2800" b="1" dirty="0" smtClean="0">
                <a:solidFill>
                  <a:srgbClr val="7030A0"/>
                </a:solidFill>
                <a:latin typeface="Book Antiqua" pitchFamily="18" charset="0"/>
              </a:rPr>
            </a:br>
            <a:r>
              <a:rPr lang="en-US" sz="4800" b="1" dirty="0" smtClean="0">
                <a:latin typeface="Book Antiqua" pitchFamily="18" charset="0"/>
              </a:rPr>
              <a:t/>
            </a:r>
            <a:br>
              <a:rPr lang="en-US" sz="4800" b="1" dirty="0" smtClean="0">
                <a:latin typeface="Book Antiqua" pitchFamily="18" charset="0"/>
              </a:rPr>
            </a:br>
            <a:endParaRPr lang="en-US" sz="4800" b="1" dirty="0">
              <a:latin typeface="Book Antiqua" pitchFamily="18" charset="0"/>
            </a:endParaRPr>
          </a:p>
        </p:txBody>
      </p:sp>
      <p:sp>
        <p:nvSpPr>
          <p:cNvPr id="3" name="Content Placeholder 2"/>
          <p:cNvSpPr>
            <a:spLocks noGrp="1"/>
          </p:cNvSpPr>
          <p:nvPr>
            <p:ph idx="1"/>
          </p:nvPr>
        </p:nvSpPr>
        <p:spPr>
          <a:xfrm>
            <a:off x="370114" y="1865376"/>
            <a:ext cx="8524216" cy="4706111"/>
          </a:xfrm>
        </p:spPr>
        <p:txBody>
          <a:bodyPr/>
          <a:lstStyle/>
          <a:p>
            <a:pPr marL="46038" indent="-46038" algn="just">
              <a:buNone/>
            </a:pPr>
            <a:r>
              <a:rPr lang="en-GB" sz="2000" dirty="0" smtClean="0">
                <a:latin typeface="Book Antiqua" pitchFamily="18" charset="0"/>
              </a:rPr>
              <a:t>	ITIL is the most widely accepted approach to IT service management in the world and provides a comprehensive set of best practice, drawn from the public and private sectors internationally. ITIL can help individuals and organizations use IT to realize business change, transformation and growth. </a:t>
            </a:r>
            <a:endParaRPr lang="en-US" sz="2000" dirty="0" smtClean="0">
              <a:latin typeface="Book Antiqua" pitchFamily="18" charset="0"/>
            </a:endParaRPr>
          </a:p>
          <a:p>
            <a:pPr marL="1588" indent="-1588">
              <a:buNone/>
            </a:pPr>
            <a:r>
              <a:rPr lang="en-US" sz="2000" dirty="0">
                <a:latin typeface="Book Antiqua" pitchFamily="18" charset="0"/>
              </a:rPr>
              <a:t>The ITIL processes within IT Service Management (ITSM) ensure that IT Services are provided in a focused, client-friendly and cost-optimized manner. With their help, IT Services are clearly defined, success can be measured with regards to the service provision, and targeted improvement measures can be introduced where necessary. </a:t>
            </a:r>
            <a:endParaRPr lang="en-GB" sz="2000" dirty="0" smtClean="0">
              <a:latin typeface="Book Antiqua" pitchFamily="18" charset="0"/>
            </a:endParaRPr>
          </a:p>
          <a:p>
            <a:pPr marL="46038" indent="-46038" algn="just">
              <a:buNone/>
            </a:pPr>
            <a:endParaRPr lang="en-GB" sz="2000" dirty="0" smtClean="0">
              <a:latin typeface="Book Antiqu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588" lvl="0" indent="-1588">
              <a:buNone/>
            </a:pPr>
            <a:r>
              <a:rPr lang="en-GB" sz="2000" dirty="0">
                <a:solidFill>
                  <a:srgbClr val="000000"/>
                </a:solidFill>
                <a:latin typeface="Book Antiqua" pitchFamily="18" charset="0"/>
              </a:rPr>
              <a:t>The core ITIL guidance is based upon a lifecycle approach, and it consists of five publications, each represents a lifecycle stage: </a:t>
            </a:r>
            <a:endParaRPr lang="en-US" sz="2000" dirty="0">
              <a:solidFill>
                <a:srgbClr val="000000"/>
              </a:solidFill>
              <a:latin typeface="Book Antiqua" pitchFamily="18" charset="0"/>
            </a:endParaRPr>
          </a:p>
          <a:p>
            <a:pPr lvl="0"/>
            <a:r>
              <a:rPr lang="en-GB" sz="2000" dirty="0">
                <a:solidFill>
                  <a:srgbClr val="000000"/>
                </a:solidFill>
                <a:latin typeface="Book Antiqua" pitchFamily="18" charset="0"/>
              </a:rPr>
              <a:t>ITIL Service Strategy </a:t>
            </a:r>
            <a:endParaRPr lang="en-US" sz="2000" dirty="0">
              <a:solidFill>
                <a:srgbClr val="000000"/>
              </a:solidFill>
              <a:latin typeface="Book Antiqua" pitchFamily="18" charset="0"/>
            </a:endParaRPr>
          </a:p>
          <a:p>
            <a:pPr lvl="0"/>
            <a:r>
              <a:rPr lang="en-GB" sz="2000" dirty="0">
                <a:solidFill>
                  <a:srgbClr val="000000"/>
                </a:solidFill>
                <a:latin typeface="Book Antiqua" pitchFamily="18" charset="0"/>
              </a:rPr>
              <a:t>ITIL Service Design </a:t>
            </a:r>
            <a:endParaRPr lang="en-US" sz="2000" dirty="0">
              <a:solidFill>
                <a:srgbClr val="000000"/>
              </a:solidFill>
              <a:latin typeface="Book Antiqua" pitchFamily="18" charset="0"/>
            </a:endParaRPr>
          </a:p>
          <a:p>
            <a:pPr lvl="0"/>
            <a:r>
              <a:rPr lang="en-GB" sz="2000" dirty="0">
                <a:solidFill>
                  <a:srgbClr val="000000"/>
                </a:solidFill>
                <a:latin typeface="Book Antiqua" pitchFamily="18" charset="0"/>
              </a:rPr>
              <a:t>ITIL Service Transition </a:t>
            </a:r>
            <a:endParaRPr lang="en-US" sz="2000" dirty="0">
              <a:solidFill>
                <a:srgbClr val="000000"/>
              </a:solidFill>
              <a:latin typeface="Book Antiqua" pitchFamily="18" charset="0"/>
            </a:endParaRPr>
          </a:p>
          <a:p>
            <a:pPr lvl="0"/>
            <a:r>
              <a:rPr lang="en-GB" sz="2000" dirty="0">
                <a:solidFill>
                  <a:srgbClr val="000000"/>
                </a:solidFill>
                <a:latin typeface="Book Antiqua" pitchFamily="18" charset="0"/>
              </a:rPr>
              <a:t>ITIL Service Operation </a:t>
            </a:r>
            <a:endParaRPr lang="en-US" sz="2000" dirty="0">
              <a:solidFill>
                <a:srgbClr val="000000"/>
              </a:solidFill>
              <a:latin typeface="Book Antiqua" pitchFamily="18" charset="0"/>
            </a:endParaRPr>
          </a:p>
          <a:p>
            <a:pPr lvl="0"/>
            <a:r>
              <a:rPr lang="en-GB" sz="2000" dirty="0">
                <a:solidFill>
                  <a:srgbClr val="000000"/>
                </a:solidFill>
                <a:latin typeface="Book Antiqua" pitchFamily="18" charset="0"/>
              </a:rPr>
              <a:t>ITIL Continual Service Improvement</a:t>
            </a:r>
            <a:endParaRPr lang="en-US" sz="2000" dirty="0">
              <a:solidFill>
                <a:srgbClr val="000000"/>
              </a:solidFill>
              <a:latin typeface="Book Antiqua" pitchFamily="18" charset="0"/>
            </a:endParaRPr>
          </a:p>
          <a:p>
            <a:endParaRPr lang="en-US" dirty="0"/>
          </a:p>
        </p:txBody>
      </p:sp>
    </p:spTree>
    <p:extLst>
      <p:ext uri="{BB962C8B-B14F-4D97-AF65-F5344CB8AC3E}">
        <p14:creationId xmlns:p14="http://schemas.microsoft.com/office/powerpoint/2010/main" xmlns="" val="358858606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hlinkClick r:id="rId2" tooltip="ITIL Service Strategy"/>
              </a:rPr>
              <a:t>Service </a:t>
            </a:r>
            <a:r>
              <a:rPr lang="en-US" dirty="0">
                <a:hlinkClick r:id="rId2" tooltip="ITIL Service Strategy"/>
              </a:rPr>
              <a:t>Strategy</a:t>
            </a:r>
            <a:r>
              <a:rPr lang="en-US" dirty="0"/>
              <a:t> Process Objective: </a:t>
            </a:r>
            <a:endParaRPr lang="en-US" dirty="0" smtClean="0"/>
          </a:p>
          <a:p>
            <a:pPr marL="0" indent="0">
              <a:buNone/>
            </a:pPr>
            <a:r>
              <a:rPr lang="en-US" dirty="0" smtClean="0"/>
              <a:t>To </a:t>
            </a:r>
            <a:r>
              <a:rPr lang="en-US" dirty="0"/>
              <a:t>decide on a strategy to serve customers. Starting from an assessment of customer needs and the market place, the Service Strategy process determines which services the IT organization is to offer and what capabilities need to be developed. Its ultimate goal is to make the IT organization think and act in a strategic manner. </a:t>
            </a:r>
            <a:br>
              <a:rPr lang="en-US" dirty="0"/>
            </a:br>
            <a:endParaRPr lang="en-US" dirty="0"/>
          </a:p>
          <a:p>
            <a:endParaRPr lang="en-US" dirty="0"/>
          </a:p>
        </p:txBody>
      </p:sp>
    </p:spTree>
    <p:extLst>
      <p:ext uri="{BB962C8B-B14F-4D97-AF65-F5344CB8AC3E}">
        <p14:creationId xmlns:p14="http://schemas.microsoft.com/office/powerpoint/2010/main" xmlns="" val="12969842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solidFill>
                  <a:srgbClr val="000000"/>
                </a:solidFill>
                <a:hlinkClick r:id="rId2" tooltip="ITIL Service Design"/>
              </a:rPr>
              <a:t>Service Design</a:t>
            </a:r>
            <a:r>
              <a:rPr lang="en-US" dirty="0">
                <a:solidFill>
                  <a:srgbClr val="000000"/>
                </a:solidFill>
              </a:rPr>
              <a:t> Process Objective: To design new IT services. The scope of the process includes the design of new services, as well as changes and improvements to existing ones. </a:t>
            </a:r>
            <a:br>
              <a:rPr lang="en-US" dirty="0">
                <a:solidFill>
                  <a:srgbClr val="000000"/>
                </a:solidFill>
              </a:rPr>
            </a:br>
            <a:endParaRPr lang="en-US" dirty="0">
              <a:solidFill>
                <a:srgbClr val="000000"/>
              </a:solidFill>
            </a:endParaRPr>
          </a:p>
        </p:txBody>
      </p:sp>
    </p:spTree>
    <p:extLst>
      <p:ext uri="{BB962C8B-B14F-4D97-AF65-F5344CB8AC3E}">
        <p14:creationId xmlns:p14="http://schemas.microsoft.com/office/powerpoint/2010/main" xmlns="" val="3187621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solidFill>
                  <a:srgbClr val="000000"/>
                </a:solidFill>
                <a:hlinkClick r:id="rId2" tooltip="ITIL Service Transition"/>
              </a:rPr>
              <a:t>Service Transition</a:t>
            </a:r>
            <a:r>
              <a:rPr lang="en-US" dirty="0">
                <a:solidFill>
                  <a:srgbClr val="000000"/>
                </a:solidFill>
              </a:rPr>
              <a:t> Process Objective: To build and deploy IT services. Service Transition also makes sure that changes to services and Service Management processes are carried out in a coordinated way. </a:t>
            </a:r>
            <a:br>
              <a:rPr lang="en-US" dirty="0">
                <a:solidFill>
                  <a:srgbClr val="000000"/>
                </a:solidFill>
              </a:rPr>
            </a:br>
            <a:endParaRPr lang="en-US" dirty="0">
              <a:solidFill>
                <a:srgbClr val="000000"/>
              </a:solidFill>
            </a:endParaRPr>
          </a:p>
        </p:txBody>
      </p:sp>
    </p:spTree>
    <p:extLst>
      <p:ext uri="{BB962C8B-B14F-4D97-AF65-F5344CB8AC3E}">
        <p14:creationId xmlns:p14="http://schemas.microsoft.com/office/powerpoint/2010/main" xmlns="" val="15313083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solidFill>
                  <a:srgbClr val="000000"/>
                </a:solidFill>
                <a:hlinkClick r:id="rId2" tooltip="ITIL Service Operation"/>
              </a:rPr>
              <a:t>Service Operation</a:t>
            </a:r>
            <a:r>
              <a:rPr lang="en-US" dirty="0">
                <a:solidFill>
                  <a:srgbClr val="000000"/>
                </a:solidFill>
              </a:rPr>
              <a:t> Process Objective: To make sure that IT services are delivered effectively and efficiently. The Service Operation process includes fulfilling user requests, resolving service failures, fixing problems, as well as carrying out routine operational tasks. </a:t>
            </a:r>
            <a:br>
              <a:rPr lang="en-US" dirty="0">
                <a:solidFill>
                  <a:srgbClr val="000000"/>
                </a:solidFill>
              </a:rPr>
            </a:br>
            <a:endParaRPr lang="en-US" dirty="0">
              <a:solidFill>
                <a:srgbClr val="000000"/>
              </a:solidFill>
            </a:endParaRPr>
          </a:p>
          <a:p>
            <a:pPr lvl="0"/>
            <a:endParaRPr lang="en-US" dirty="0">
              <a:solidFill>
                <a:srgbClr val="000000"/>
              </a:solidFill>
            </a:endParaRPr>
          </a:p>
          <a:p>
            <a:pPr lvl="0"/>
            <a:endParaRPr lang="en-US" dirty="0">
              <a:solidFill>
                <a:srgbClr val="000000"/>
              </a:solidFill>
            </a:endParaRPr>
          </a:p>
          <a:p>
            <a:endParaRPr lang="en-US" dirty="0"/>
          </a:p>
        </p:txBody>
      </p:sp>
    </p:spTree>
    <p:extLst>
      <p:ext uri="{BB962C8B-B14F-4D97-AF65-F5344CB8AC3E}">
        <p14:creationId xmlns:p14="http://schemas.microsoft.com/office/powerpoint/2010/main" xmlns="" val="155399692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solidFill>
                  <a:srgbClr val="000000"/>
                </a:solidFill>
                <a:hlinkClick r:id="rId2" tooltip="ITIL CSI - Continual Service Improvement"/>
              </a:rPr>
              <a:t>Continual Service Improvement - CSI</a:t>
            </a:r>
            <a:r>
              <a:rPr lang="en-US" dirty="0">
                <a:solidFill>
                  <a:srgbClr val="000000"/>
                </a:solidFill>
              </a:rPr>
              <a:t> Process Objective: To use methods from quality management in order to learn from past successes and failures. The Continual Service Improvement process aims to continually improve the effectiveness and efficiency of IT processes and services, in line with the concept of continual improvement adopted in ISO 20000. </a:t>
            </a:r>
          </a:p>
          <a:p>
            <a:pPr lvl="0"/>
            <a:r>
              <a:rPr lang="en-US" dirty="0">
                <a:solidFill>
                  <a:srgbClr val="000000"/>
                </a:solidFill>
              </a:rPr>
              <a:t> </a:t>
            </a:r>
          </a:p>
          <a:p>
            <a:endParaRPr lang="en-US" dirty="0"/>
          </a:p>
        </p:txBody>
      </p:sp>
    </p:spTree>
    <p:extLst>
      <p:ext uri="{BB962C8B-B14F-4D97-AF65-F5344CB8AC3E}">
        <p14:creationId xmlns:p14="http://schemas.microsoft.com/office/powerpoint/2010/main" xmlns="" val="7961529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385" y="956938"/>
            <a:ext cx="7010400" cy="712840"/>
          </a:xfrm>
        </p:spPr>
        <p:txBody>
          <a:bodyPr/>
          <a:lstStyle/>
          <a:p>
            <a:r>
              <a:rPr lang="en-US" sz="2400" b="1" dirty="0" smtClean="0">
                <a:latin typeface="Book Antiqua" pitchFamily="18" charset="0"/>
              </a:rPr>
              <a:t/>
            </a:r>
            <a:br>
              <a:rPr lang="en-US" sz="2400" b="1" dirty="0" smtClean="0">
                <a:latin typeface="Book Antiqua" pitchFamily="18" charset="0"/>
              </a:rPr>
            </a:br>
            <a:r>
              <a:rPr lang="en-US" sz="2400" b="1" dirty="0" smtClean="0">
                <a:solidFill>
                  <a:srgbClr val="7030A0"/>
                </a:solidFill>
                <a:latin typeface="Book Antiqua" pitchFamily="18" charset="0"/>
              </a:rPr>
              <a:t>Best Practice’ for IT Project Management</a:t>
            </a:r>
            <a:r>
              <a:rPr lang="en-US" sz="2400" b="1" dirty="0" smtClean="0">
                <a:latin typeface="Book Antiqua" pitchFamily="18" charset="0"/>
              </a:rPr>
              <a:t/>
            </a:r>
            <a:br>
              <a:rPr lang="en-US" sz="2400" b="1" dirty="0" smtClean="0">
                <a:latin typeface="Book Antiqua" pitchFamily="18" charset="0"/>
              </a:rPr>
            </a:br>
            <a:endParaRPr lang="en-US" sz="2400" b="1" dirty="0">
              <a:latin typeface="Book Antiqua" pitchFamily="18" charset="0"/>
            </a:endParaRPr>
          </a:p>
        </p:txBody>
      </p:sp>
      <p:sp>
        <p:nvSpPr>
          <p:cNvPr id="3" name="Content Placeholder 2"/>
          <p:cNvSpPr>
            <a:spLocks noGrp="1"/>
          </p:cNvSpPr>
          <p:nvPr>
            <p:ph idx="1"/>
          </p:nvPr>
        </p:nvSpPr>
        <p:spPr>
          <a:xfrm>
            <a:off x="218941" y="1629518"/>
            <a:ext cx="8693239" cy="4972759"/>
          </a:xfrm>
        </p:spPr>
        <p:txBody>
          <a:bodyPr/>
          <a:lstStyle/>
          <a:p>
            <a:pPr algn="just"/>
            <a:r>
              <a:rPr lang="en-US" sz="1800" dirty="0" smtClean="0">
                <a:latin typeface="Book Antiqua" pitchFamily="18" charset="0"/>
              </a:rPr>
              <a:t>Effective Programme and Project management methodologies are particularly important for IT programmes/projects since there is a long and impressive history of IT projects failing to deliver within budget/time/quality expectations! </a:t>
            </a:r>
          </a:p>
          <a:p>
            <a:pPr algn="just"/>
            <a:endParaRPr lang="en-US" sz="1800" dirty="0" smtClean="0">
              <a:latin typeface="Book Antiqua" pitchFamily="18" charset="0"/>
            </a:endParaRPr>
          </a:p>
          <a:p>
            <a:pPr algn="just"/>
            <a:r>
              <a:rPr lang="en-US" sz="1800" dirty="0" smtClean="0">
                <a:latin typeface="Book Antiqua" pitchFamily="18" charset="0"/>
              </a:rPr>
              <a:t>The type of project management control environment offered by either PRINCE2 (Projects in a Controlled Environment) or PMBOK (Project Management Body of Knowledge) provide excellent control guidance for project organisation and planning, project execution, project closure, quality assurance, configuration management, risk management, change control and issue management for IT projects and programmes. </a:t>
            </a:r>
          </a:p>
          <a:p>
            <a:pPr algn="just"/>
            <a:endParaRPr lang="en-US" sz="1800" dirty="0" smtClean="0">
              <a:latin typeface="Book Antiqua" pitchFamily="18" charset="0"/>
            </a:endParaRPr>
          </a:p>
          <a:p>
            <a:pPr algn="just"/>
            <a:r>
              <a:rPr lang="en-US" sz="1800" dirty="0" smtClean="0">
                <a:latin typeface="Book Antiqua" pitchFamily="18" charset="0"/>
              </a:rPr>
              <a:t>IT Auditors need to be aware of best practice in this area since, as indicated above,  it is commonly reported throughout the professional literature that a poor or inadequate project management control environment is one of the main factors contributing to failure of IT projects.</a:t>
            </a:r>
          </a:p>
          <a:p>
            <a:pPr>
              <a:buNone/>
            </a:pPr>
            <a:endParaRPr lang="en-US" sz="1800" dirty="0" smtClean="0">
              <a:latin typeface="Book Antiqua" pitchFamily="18" charset="0"/>
            </a:endParaRPr>
          </a:p>
        </p:txBody>
      </p:sp>
    </p:spTree>
    <p:extLst>
      <p:ext uri="{BB962C8B-B14F-4D97-AF65-F5344CB8AC3E}">
        <p14:creationId xmlns:p14="http://schemas.microsoft.com/office/powerpoint/2010/main" xmlns="" val="235424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8801</TotalTime>
  <Words>7113</Words>
  <Application>Microsoft Office PowerPoint</Application>
  <PresentationFormat>On-screen Show (4:3)</PresentationFormat>
  <Paragraphs>664</Paragraphs>
  <Slides>107</Slides>
  <Notes>37</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Default Design</vt:lpstr>
      <vt:lpstr> Overview of  Professional Ethics, Key Standards and ‘Best Practices’</vt:lpstr>
      <vt:lpstr>Introductions</vt:lpstr>
      <vt:lpstr>Learning  Objectives </vt:lpstr>
      <vt:lpstr>Importance of applying and maintaining standards</vt:lpstr>
      <vt:lpstr>Getting to know ISACA</vt:lpstr>
      <vt:lpstr>Examples of Standards, Guidelines and Good Practices Governing Information Systems</vt:lpstr>
      <vt:lpstr>Examples of Standards, Guidelines and Good Practices Governing Information Systems</vt:lpstr>
      <vt:lpstr>Examples of Standards, Guidelines and Good Practices Governing Information Systems</vt:lpstr>
      <vt:lpstr>   Professional Ethics</vt:lpstr>
      <vt:lpstr>ISACA Code of Professional Ethics</vt:lpstr>
      <vt:lpstr>ISACA Code of Professional Ethics</vt:lpstr>
      <vt:lpstr>Discussion</vt:lpstr>
      <vt:lpstr> Information Technology Assurance Framework “ITAF: A Professional Practices Framework for IT Assurance” </vt:lpstr>
      <vt:lpstr>Information Technology Assurance Framework “ITAF: A Professional Practices Framework for IT Assurance” </vt:lpstr>
      <vt:lpstr>Purpose of the ITAF </vt:lpstr>
      <vt:lpstr>Information Technology Assurance Framework  (ITAF)  </vt:lpstr>
      <vt:lpstr>Key components of the ITAF are standards, guidelines, tools and techniques</vt:lpstr>
      <vt:lpstr>Examples of Standards</vt:lpstr>
      <vt:lpstr>Examples of Standards</vt:lpstr>
      <vt:lpstr>Key components of the ITAF are standards, guidelines, tools and techniques</vt:lpstr>
      <vt:lpstr>Key components of the ITAF are standards, guidelines, tools and techniques</vt:lpstr>
      <vt:lpstr> Institute of Internal Auditors’ (IIA) Global Technology Audit Guides  </vt:lpstr>
      <vt:lpstr> IIA Global Technology Audit Guides (GTAG) </vt:lpstr>
      <vt:lpstr>TRUST SERVICES ASSURANCE </vt:lpstr>
      <vt:lpstr> SYS Trust and Web Trust Services</vt:lpstr>
      <vt:lpstr> SYS Trust and Web Trust</vt:lpstr>
      <vt:lpstr>SYS Trust and Web Trust Services</vt:lpstr>
      <vt:lpstr>SYS Trust and Web Trust Services</vt:lpstr>
      <vt:lpstr>SYS Trust and Web Trust Services</vt:lpstr>
      <vt:lpstr>Slide 30</vt:lpstr>
      <vt:lpstr>SYS Trust and Web Trust Services</vt:lpstr>
      <vt:lpstr>SYS Trust and Web Trust Services</vt:lpstr>
      <vt:lpstr>Slide 33</vt:lpstr>
      <vt:lpstr>EXERCISE</vt:lpstr>
      <vt:lpstr>The IT Governance Institute (ITGI)</vt:lpstr>
      <vt:lpstr>The Val IT Framework </vt:lpstr>
      <vt:lpstr>The Val IT Framework </vt:lpstr>
      <vt:lpstr>The Val IT Framework </vt:lpstr>
      <vt:lpstr>The Val IT Framework </vt:lpstr>
      <vt:lpstr>The Val IT Framework </vt:lpstr>
      <vt:lpstr>The Val IT Framework </vt:lpstr>
      <vt:lpstr>The Val IT Framework </vt:lpstr>
      <vt:lpstr>The Val IT Framework </vt:lpstr>
      <vt:lpstr>COBIT  Framework</vt:lpstr>
      <vt:lpstr>COBIT  Framework</vt:lpstr>
      <vt:lpstr>COBIT  Framework</vt:lpstr>
      <vt:lpstr>COBIT  Framework</vt:lpstr>
      <vt:lpstr>COBIT  Framework</vt:lpstr>
      <vt:lpstr>    COBIT  Framework</vt:lpstr>
      <vt:lpstr> COBIT 4.1  IT Categories </vt:lpstr>
      <vt:lpstr>The COBIT Framework for IT Governance  </vt:lpstr>
      <vt:lpstr> COBIT 4.1 Business Goals </vt:lpstr>
      <vt:lpstr> COBIT 4.1 Business Goals </vt:lpstr>
      <vt:lpstr>COBIT 4.1 IT Goals </vt:lpstr>
      <vt:lpstr>COBIT 4.1 IT Goals </vt:lpstr>
      <vt:lpstr>COBIT is a critical Resource for IT Auditors</vt:lpstr>
      <vt:lpstr> COBIT 4.1  Processes  </vt:lpstr>
      <vt:lpstr>COBIT Process Model</vt:lpstr>
      <vt:lpstr>  COBIT 4.1  Framework  Key Control Criteria </vt:lpstr>
      <vt:lpstr>  COBIT 4.1 Domains</vt:lpstr>
      <vt:lpstr> Generic Control Requirements applicable to all COBIT 4.1  </vt:lpstr>
      <vt:lpstr>Generic  Format of a Process Description in COBIT 4.1</vt:lpstr>
      <vt:lpstr>Applicable COBIT 4.1 Process  Model for IT Auditors</vt:lpstr>
      <vt:lpstr>Slide 64</vt:lpstr>
      <vt:lpstr>COBIT 5.0</vt:lpstr>
      <vt:lpstr>    COBIT 5 Framework </vt:lpstr>
      <vt:lpstr>Slide 67</vt:lpstr>
      <vt:lpstr>Slide 68</vt:lpstr>
      <vt:lpstr>Slide 69</vt:lpstr>
      <vt:lpstr>Slide 70</vt:lpstr>
      <vt:lpstr>COBIT 5 – Now one Complete Framework  </vt:lpstr>
      <vt:lpstr>COBIT 5</vt:lpstr>
      <vt:lpstr>Stakeholder Value and Business Objectives </vt:lpstr>
      <vt:lpstr>Stakeholder Value and Business Objectives </vt:lpstr>
      <vt:lpstr>COBIT 5 DOMAINS</vt:lpstr>
      <vt:lpstr>COBIT5 New Process Reference Model</vt:lpstr>
      <vt:lpstr>Slide 77</vt:lpstr>
      <vt:lpstr> Using the Capability Maturity Model (CMM) for internal control  </vt:lpstr>
      <vt:lpstr>  Maturity Model Approach </vt:lpstr>
      <vt:lpstr>Slide 80</vt:lpstr>
      <vt:lpstr> Process Capability Models and Assessments</vt:lpstr>
      <vt:lpstr>Process Capability Models and Assessments (cont.)</vt:lpstr>
      <vt:lpstr>COBIT 5 Family</vt:lpstr>
      <vt:lpstr>ISO 27000 Standards for Information Security Management</vt:lpstr>
      <vt:lpstr>ISO 27000 Standards for Information Security Management </vt:lpstr>
      <vt:lpstr> ISO 27000 Standards for Information Security Management </vt:lpstr>
      <vt:lpstr>ISO 27000 Standards for Information Security Management </vt:lpstr>
      <vt:lpstr>ISO 22301 Business Continuity Management System (BCMS)</vt:lpstr>
      <vt:lpstr>ISO 22301 Business Continuity Management System (BCMS)</vt:lpstr>
      <vt:lpstr>ISO 22301 Business Continuity Management System (BCMS)</vt:lpstr>
      <vt:lpstr>ISO 22301 Business Continuity Management System (BCMS)</vt:lpstr>
      <vt:lpstr>      ITIL - IT Service Management  </vt:lpstr>
      <vt:lpstr>Slide 93</vt:lpstr>
      <vt:lpstr>Slide 94</vt:lpstr>
      <vt:lpstr>Slide 95</vt:lpstr>
      <vt:lpstr>Slide 96</vt:lpstr>
      <vt:lpstr>Slide 97</vt:lpstr>
      <vt:lpstr>Slide 98</vt:lpstr>
      <vt:lpstr> Best Practice’ for IT Project Management </vt:lpstr>
      <vt:lpstr>Discussion</vt:lpstr>
      <vt:lpstr>Implementation</vt:lpstr>
      <vt:lpstr>Implementation</vt:lpstr>
      <vt:lpstr>Implementation</vt:lpstr>
      <vt:lpstr>Implementation</vt:lpstr>
      <vt:lpstr>Implementation</vt:lpstr>
      <vt:lpstr>Implementation</vt:lpstr>
      <vt:lpstr>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Professional Ethics, Key Standards and Strategic Policy and Management Frameworks</dc:title>
  <dc:creator>Dwayne;Tishawah  Pitter</dc:creator>
  <cp:lastModifiedBy>MIND</cp:lastModifiedBy>
  <cp:revision>341</cp:revision>
  <cp:lastPrinted>2017-09-25T14:45:13Z</cp:lastPrinted>
  <dcterms:created xsi:type="dcterms:W3CDTF">2014-01-26T00:34:52Z</dcterms:created>
  <dcterms:modified xsi:type="dcterms:W3CDTF">2017-10-02T21:16:53Z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